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3" r:id="rId6"/>
    <p:sldId id="261" r:id="rId7"/>
    <p:sldId id="257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FF"/>
    <a:srgbClr val="CC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FC052-3ED3-448E-A5A7-82CFFF0A43B6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7BFC-BE96-44B8-9825-6A962CF0E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9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57BFC-BE96-44B8-9825-6A962CF0E9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9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0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7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3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9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2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7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2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rnsh.ru/" TargetMode="External"/><Relationship Id="rId3" Type="http://schemas.openxmlformats.org/officeDocument/2006/relationships/hyperlink" Target="https://lp.uchi.ru/distant-uchi" TargetMode="External"/><Relationship Id="rId7" Type="http://schemas.openxmlformats.org/officeDocument/2006/relationships/hyperlink" Target="http://school.rtyva.ru/" TargetMode="External"/><Relationship Id="rId12" Type="http://schemas.openxmlformats.org/officeDocument/2006/relationships/hyperlink" Target="http://monrt.ru/images/dist_edu/for_pupils.pdf" TargetMode="External"/><Relationship Id="rId2" Type="http://schemas.openxmlformats.org/officeDocument/2006/relationships/hyperlink" Target="https://docs.edu.gov.ru/document/05f90dd8bdb927dec610bc68d93fe194/download/273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.rtyva.ru/" TargetMode="External"/><Relationship Id="rId11" Type="http://schemas.openxmlformats.org/officeDocument/2006/relationships/hyperlink" Target="http://monrt.ru/images/dist_edu/for_parents.pdf" TargetMode="External"/><Relationship Id="rId5" Type="http://schemas.openxmlformats.org/officeDocument/2006/relationships/hyperlink" Target="https://edu.rtyva.ru/mod/page/view.php?id=303" TargetMode="External"/><Relationship Id="rId10" Type="http://schemas.openxmlformats.org/officeDocument/2006/relationships/hyperlink" Target="http://monrt.ru/index.php/ru/deyatelnost/distantsionnoe-obuchenie/2-uncategorised/4020-dlya-uchitelej" TargetMode="External"/><Relationship Id="rId4" Type="http://schemas.openxmlformats.org/officeDocument/2006/relationships/hyperlink" Target="https://edusites.rtyva.ru/schools.html" TargetMode="External"/><Relationship Id="rId9" Type="http://schemas.openxmlformats.org/officeDocument/2006/relationships/hyperlink" Target="http://monrt.ru/images/dist_edu/logi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onrt.ru/index.php/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onrt.ru/images/dist_edu/npa/29626_.pdf" TargetMode="External"/><Relationship Id="rId2" Type="http://schemas.openxmlformats.org/officeDocument/2006/relationships/hyperlink" Target="http://monrt.ru/images/dist_edu/npa/170020200318000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nrt.ru/images/dist_edu/npa/1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ites.rtyva.ru/spo.html" TargetMode="External"/><Relationship Id="rId2" Type="http://schemas.openxmlformats.org/officeDocument/2006/relationships/hyperlink" Target="https://edu.rtyv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nrt.ru/images/dist_edu/for_students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83927" y="-108284"/>
            <a:ext cx="10805734" cy="2387600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r>
              <a:rPr lang="ru-RU" sz="66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Приветствуем </a:t>
            </a:r>
            <a:br>
              <a:rPr lang="ru-RU" sz="66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на сайте </a:t>
            </a:r>
            <a:br>
              <a:rPr lang="ru-RU" sz="66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образования </a:t>
            </a:r>
            <a:br>
              <a:rPr lang="ru-RU" sz="66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Тыва</a:t>
            </a:r>
            <a:endParaRPr lang="ru-RU" sz="6600" b="1" i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000" l="7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241" y="70106"/>
            <a:ext cx="2030819" cy="2030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1" b="89893" l="5684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1" y="-108284"/>
            <a:ext cx="1474927" cy="1710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2" b="89791" l="3800" r="93700">
                        <a14:foregroundMark x1="12700" y1="17053" x2="19200" y2="51508"/>
                        <a14:foregroundMark x1="16400" y1="71578" x2="38700" y2="47796"/>
                        <a14:foregroundMark x1="11700" y1="70882" x2="25000" y2="77726"/>
                        <a14:foregroundMark x1="25000" y1="75058" x2="43800" y2="49652"/>
                        <a14:foregroundMark x1="43400" y1="49304" x2="69300" y2="36079"/>
                        <a14:foregroundMark x1="69500" y1="36891" x2="90900" y2="43271"/>
                        <a14:foregroundMark x1="14500" y1="12761" x2="39900" y2="47332"/>
                        <a14:foregroundMark x1="23200" y1="16705" x2="44200" y2="38167"/>
                        <a14:foregroundMark x1="47400" y1="38283" x2="74300" y2="29118"/>
                        <a14:foregroundMark x1="75600" y1="29814" x2="90400" y2="35847"/>
                        <a14:foregroundMark x1="12300" y1="10557" x2="16300" y2="13341"/>
                        <a14:foregroundMark x1="20300" y1="15197" x2="23400" y2="16473"/>
                        <a14:foregroundMark x1="91100" y1="34919" x2="91500" y2="40719"/>
                        <a14:foregroundMark x1="20700" y1="76566" x2="24200" y2="77958"/>
                        <a14:foregroundMark x1="12000" y1="71462" x2="16100" y2="74362"/>
                        <a14:foregroundMark x1="91500" y1="41067" x2="91400" y2="45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18" y="329040"/>
            <a:ext cx="2571839" cy="10526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2" b="89791" l="3800" r="93700">
                        <a14:foregroundMark x1="12700" y1="17053" x2="19200" y2="51508"/>
                        <a14:foregroundMark x1="16400" y1="71578" x2="38700" y2="47796"/>
                        <a14:foregroundMark x1="11700" y1="70882" x2="25000" y2="77726"/>
                        <a14:foregroundMark x1="25000" y1="75058" x2="43800" y2="49652"/>
                        <a14:foregroundMark x1="43400" y1="49304" x2="69300" y2="36079"/>
                        <a14:foregroundMark x1="69500" y1="36891" x2="90900" y2="43271"/>
                        <a14:foregroundMark x1="14500" y1="12761" x2="39900" y2="47332"/>
                        <a14:foregroundMark x1="23200" y1="16705" x2="44200" y2="38167"/>
                        <a14:foregroundMark x1="47400" y1="38283" x2="74300" y2="29118"/>
                        <a14:foregroundMark x1="75600" y1="29814" x2="90400" y2="35847"/>
                        <a14:foregroundMark x1="12300" y1="10557" x2="16300" y2="13341"/>
                        <a14:foregroundMark x1="20300" y1="15197" x2="23400" y2="16473"/>
                        <a14:foregroundMark x1="91100" y1="34919" x2="91500" y2="40719"/>
                        <a14:foregroundMark x1="20700" y1="76566" x2="24200" y2="77958"/>
                        <a14:foregroundMark x1="12000" y1="71462" x2="16100" y2="74362"/>
                        <a14:foregroundMark x1="91500" y1="41067" x2="91400" y2="45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2586" y="329040"/>
            <a:ext cx="2494185" cy="10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6162" y="634484"/>
            <a:ext cx="800860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200" dirty="0"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T Sans"/>
              </a:rPr>
              <a:t>Для общеобразовательных организаций:</a:t>
            </a:r>
            <a:endParaRPr lang="ru-RU" sz="3200" dirty="0">
              <a:solidFill>
                <a:srgbClr val="0000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434" y="1276726"/>
            <a:ext cx="1133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C0000"/>
                </a:solidFill>
                <a:latin typeface="PT Sans"/>
              </a:rPr>
              <a:t>Дистанционное обучение с использованием методических материалов федерального </a:t>
            </a:r>
            <a:endParaRPr lang="en-US" dirty="0" smtClean="0">
              <a:solidFill>
                <a:srgbClr val="CC0000"/>
              </a:solidFill>
              <a:latin typeface="PT Sans"/>
            </a:endParaRPr>
          </a:p>
          <a:p>
            <a:r>
              <a:rPr lang="ru-RU" dirty="0" smtClean="0">
                <a:solidFill>
                  <a:srgbClr val="CC0000"/>
                </a:solidFill>
                <a:latin typeface="PT Sans"/>
              </a:rPr>
              <a:t>портала </a:t>
            </a:r>
            <a:r>
              <a:rPr lang="ru-RU" dirty="0">
                <a:solidFill>
                  <a:srgbClr val="CC0000"/>
                </a:solidFill>
                <a:latin typeface="PT Sans"/>
              </a:rPr>
              <a:t>"Российская электронная школа"</a:t>
            </a:r>
            <a:r>
              <a:rPr lang="ru-RU" dirty="0">
                <a:solidFill>
                  <a:srgbClr val="5C5442"/>
                </a:solidFill>
                <a:latin typeface="PT Sans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PT Sans"/>
                <a:hlinkClick r:id="rId2"/>
              </a:rPr>
              <a:t>(скачать </a:t>
            </a:r>
            <a:r>
              <a:rPr lang="ru-RU" sz="1200" dirty="0" smtClean="0">
                <a:solidFill>
                  <a:srgbClr val="0000FF"/>
                </a:solidFill>
                <a:latin typeface="PT Sans"/>
                <a:hlinkClick r:id="rId2"/>
              </a:rPr>
              <a:t>Инструкцию</a:t>
            </a:r>
            <a:r>
              <a:rPr lang="ru-RU" sz="1200" dirty="0" smtClean="0">
                <a:solidFill>
                  <a:srgbClr val="000000"/>
                </a:solidFill>
                <a:latin typeface="PT Sans"/>
                <a:hlinkClick r:id="rId2"/>
              </a:rPr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520" y="1987628"/>
            <a:ext cx="1089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PT Sans"/>
              </a:rPr>
              <a:t>Дистанционное обучение с использованием методических материалов федерального портала "</a:t>
            </a:r>
            <a:r>
              <a:rPr lang="ru-RU" dirty="0" err="1">
                <a:solidFill>
                  <a:srgbClr val="7030A0"/>
                </a:solidFill>
                <a:latin typeface="PT Sans"/>
              </a:rPr>
              <a:t>Учи.Ру</a:t>
            </a:r>
            <a:r>
              <a:rPr lang="ru-RU" dirty="0">
                <a:solidFill>
                  <a:srgbClr val="7030A0"/>
                </a:solidFill>
                <a:latin typeface="PT Sans"/>
              </a:rPr>
              <a:t>"</a:t>
            </a:r>
            <a:r>
              <a:rPr lang="ru-RU" dirty="0">
                <a:solidFill>
                  <a:srgbClr val="5C5442"/>
                </a:solidFill>
                <a:latin typeface="PT Sans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PT Sans"/>
                <a:hlinkClick r:id="rId3"/>
              </a:rPr>
              <a:t>(скачать </a:t>
            </a:r>
            <a:r>
              <a:rPr lang="ru-RU" dirty="0" smtClean="0">
                <a:solidFill>
                  <a:srgbClr val="0000FF"/>
                </a:solidFill>
                <a:latin typeface="PT Sans"/>
                <a:hlinkClick r:id="rId3"/>
              </a:rPr>
              <a:t>Инструкцию</a:t>
            </a:r>
            <a:r>
              <a:rPr lang="ru-RU" dirty="0" smtClean="0">
                <a:solidFill>
                  <a:srgbClr val="000000"/>
                </a:solidFill>
                <a:latin typeface="PT Sans"/>
                <a:hlinkClick r:id="rId3"/>
              </a:rPr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0520" y="2611633"/>
            <a:ext cx="10410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C0000"/>
                </a:solidFill>
                <a:latin typeface="PT Sans"/>
              </a:rPr>
              <a:t>Выставление учебных материалов на</a:t>
            </a:r>
            <a:r>
              <a:rPr lang="ru-RU" dirty="0">
                <a:solidFill>
                  <a:srgbClr val="5C5442"/>
                </a:solidFill>
                <a:latin typeface="PT Sans"/>
              </a:rPr>
              <a:t> </a:t>
            </a:r>
            <a:r>
              <a:rPr lang="ru-RU" sz="1200" dirty="0">
                <a:solidFill>
                  <a:srgbClr val="0000FF"/>
                </a:solidFill>
                <a:latin typeface="PT Sans"/>
                <a:hlinkClick r:id="rId4"/>
              </a:rPr>
              <a:t>официальных </a:t>
            </a:r>
            <a:r>
              <a:rPr lang="ru-RU" sz="1200" dirty="0" smtClean="0">
                <a:solidFill>
                  <a:srgbClr val="0000FF"/>
                </a:solidFill>
                <a:latin typeface="PT Sans"/>
                <a:hlinkClick r:id="rId4"/>
              </a:rPr>
              <a:t>сайтах</a:t>
            </a:r>
            <a:r>
              <a:rPr lang="ru-RU" sz="1200" dirty="0" smtClean="0">
                <a:solidFill>
                  <a:srgbClr val="0000FF"/>
                </a:solidFill>
                <a:latin typeface="PT Sans"/>
              </a:rPr>
              <a:t> </a:t>
            </a:r>
            <a:r>
              <a:rPr lang="ru-RU" sz="1200" dirty="0" smtClean="0">
                <a:solidFill>
                  <a:srgbClr val="A50021"/>
                </a:solidFill>
                <a:latin typeface="PT Sans"/>
              </a:rPr>
              <a:t>ОО</a:t>
            </a:r>
            <a:r>
              <a:rPr lang="ru-RU" sz="1200" dirty="0" smtClean="0">
                <a:solidFill>
                  <a:srgbClr val="0000FF"/>
                </a:solidFill>
                <a:latin typeface="PT Sans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PT Sans"/>
                <a:hlinkClick r:id="rId5"/>
              </a:rPr>
              <a:t>(скачать </a:t>
            </a:r>
            <a:r>
              <a:rPr lang="ru-RU" dirty="0" smtClean="0">
                <a:solidFill>
                  <a:srgbClr val="0000FF"/>
                </a:solidFill>
                <a:latin typeface="PT Sans"/>
                <a:hlinkClick r:id="rId5"/>
              </a:rPr>
              <a:t>Инструкцию</a:t>
            </a:r>
            <a:r>
              <a:rPr lang="ru-RU" dirty="0" smtClean="0">
                <a:solidFill>
                  <a:srgbClr val="000000"/>
                </a:solidFill>
                <a:latin typeface="PT Sans"/>
                <a:hlinkClick r:id="rId5"/>
              </a:rPr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0518" y="2953345"/>
            <a:ext cx="10410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PT Sans"/>
              </a:rPr>
              <a:t>Выставление видео-уроков на </a:t>
            </a:r>
            <a:r>
              <a:rPr lang="ru-RU" dirty="0">
                <a:solidFill>
                  <a:srgbClr val="0000FF"/>
                </a:solidFill>
                <a:latin typeface="PT Sans"/>
                <a:hlinkClick r:id="rId6"/>
              </a:rPr>
              <a:t>Образовательном портале Республики Тыва </a:t>
            </a:r>
            <a:r>
              <a:rPr lang="ru-RU" b="1" dirty="0">
                <a:solidFill>
                  <a:srgbClr val="0000FF"/>
                </a:solidFill>
                <a:latin typeface="PT Sans"/>
                <a:hlinkClick r:id="rId6"/>
              </a:rPr>
              <a:t>edu.rtyva.ru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0519" y="3311514"/>
            <a:ext cx="101631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C0000"/>
                </a:solidFill>
                <a:latin typeface="PT Sans"/>
              </a:rPr>
              <a:t>Выставление учебных материалов в виде презентаций на </a:t>
            </a:r>
            <a:r>
              <a:rPr lang="ru-RU" sz="1200" dirty="0">
                <a:solidFill>
                  <a:srgbClr val="0000FF"/>
                </a:solidFill>
                <a:latin typeface="PT Sans"/>
                <a:hlinkClick r:id="rId6"/>
              </a:rPr>
              <a:t>Образовательном портале Республики Тыва </a:t>
            </a:r>
            <a:r>
              <a:rPr lang="ru-RU" sz="1200" b="1" dirty="0">
                <a:solidFill>
                  <a:srgbClr val="0000FF"/>
                </a:solidFill>
                <a:latin typeface="PT Sans"/>
                <a:hlinkClick r:id="rId6"/>
              </a:rPr>
              <a:t>edu.rtyva.ru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518" y="3880080"/>
            <a:ext cx="111347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PT Sans"/>
              </a:rPr>
              <a:t>Назначение домашнего задания через популярные мессенджеры и через</a:t>
            </a:r>
            <a:r>
              <a:rPr lang="ru-RU" sz="2000" dirty="0">
                <a:solidFill>
                  <a:srgbClr val="5C5442"/>
                </a:solidFill>
                <a:latin typeface="PT Sans"/>
              </a:rPr>
              <a:t> </a:t>
            </a:r>
            <a:r>
              <a:rPr lang="ru-RU" sz="1400" dirty="0">
                <a:solidFill>
                  <a:srgbClr val="0000FF"/>
                </a:solidFill>
                <a:latin typeface="PT Sans"/>
                <a:hlinkClick r:id="rId7"/>
              </a:rPr>
              <a:t>АИС "Электронная школа".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0518" y="4461814"/>
            <a:ext cx="115347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00"/>
                </a:solidFill>
                <a:latin typeface="PT Sans"/>
              </a:rPr>
              <a:t>По </a:t>
            </a:r>
            <a:r>
              <a:rPr lang="ru-RU" dirty="0">
                <a:solidFill>
                  <a:srgbClr val="CC0000"/>
                </a:solidFill>
                <a:latin typeface="PT Sans"/>
              </a:rPr>
              <a:t>вопросам дистанционного обучения Родного языка и литературы обращаться в </a:t>
            </a:r>
            <a:r>
              <a:rPr lang="ru-RU" sz="1200" dirty="0">
                <a:solidFill>
                  <a:srgbClr val="0000FF"/>
                </a:solidFill>
                <a:latin typeface="PT Sans"/>
                <a:hlinkClick r:id="rId8"/>
              </a:rPr>
              <a:t>Институт развития национальной школы </a:t>
            </a:r>
            <a:r>
              <a:rPr lang="ru-RU" sz="1200" b="1" dirty="0">
                <a:solidFill>
                  <a:srgbClr val="0000FF"/>
                </a:solidFill>
                <a:latin typeface="PT Sans"/>
                <a:hlinkClick r:id="rId8"/>
              </a:rPr>
              <a:t>irnsh.ru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2233" y="5206535"/>
            <a:ext cx="10896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Инструкция администратору школы для выдачи логина и пароля пользователям АИС «ЭШ</a:t>
            </a:r>
            <a:r>
              <a:rPr lang="ru-RU" dirty="0" smtClean="0">
                <a:hlinkClick r:id="rId9"/>
              </a:rPr>
              <a:t>» Страница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hlinkClick r:id="rId10"/>
              </a:rPr>
              <a:t>Для учителей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hlinkClick r:id="rId11"/>
              </a:rPr>
              <a:t>Для родителей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hlinkClick r:id="rId12"/>
              </a:rPr>
              <a:t>Для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4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24777" cy="14605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Зайдите на сайт</a:t>
            </a:r>
            <a:br>
              <a:rPr lang="ru-RU" sz="5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Минобразования РТ</a:t>
            </a:r>
            <a:endParaRPr lang="ru-RU" sz="5400" b="1" dirty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531" y="3359313"/>
            <a:ext cx="10899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0000FF"/>
                </a:solidFill>
                <a:hlinkClick r:id="rId2"/>
              </a:rPr>
              <a:t>http://</a:t>
            </a:r>
            <a:r>
              <a:rPr lang="ru-RU" sz="9600" dirty="0" smtClean="0">
                <a:solidFill>
                  <a:srgbClr val="0000FF"/>
                </a:solidFill>
                <a:hlinkClick r:id="rId2"/>
              </a:rPr>
              <a:t>monrt.ru</a:t>
            </a:r>
            <a:endParaRPr lang="ru-RU" sz="9600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"/>
          <a:stretch/>
        </p:blipFill>
        <p:spPr>
          <a:xfrm>
            <a:off x="549381" y="1954204"/>
            <a:ext cx="9423959" cy="14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768" y="526810"/>
            <a:ext cx="6264349" cy="4717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Сайт Минобразования РТ</a:t>
            </a:r>
            <a:endParaRPr lang="ru-RU" sz="4000" b="1" dirty="0"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83"/>
          <a:stretch/>
        </p:blipFill>
        <p:spPr>
          <a:xfrm>
            <a:off x="158780" y="2436496"/>
            <a:ext cx="11519892" cy="2278967"/>
          </a:xfrm>
        </p:spPr>
      </p:pic>
      <p:sp>
        <p:nvSpPr>
          <p:cNvPr id="5" name="Прямоугольник 4"/>
          <p:cNvSpPr/>
          <p:nvPr/>
        </p:nvSpPr>
        <p:spPr>
          <a:xfrm>
            <a:off x="4139143" y="3702171"/>
            <a:ext cx="999461" cy="31897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35414" y="4079567"/>
            <a:ext cx="1566623" cy="1271792"/>
          </a:xfrm>
          <a:prstGeom prst="straightConnector1">
            <a:avLst/>
          </a:prstGeom>
          <a:ln w="857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3194617" y="1363725"/>
            <a:ext cx="6264349" cy="47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effectLst/>
              </a:rPr>
              <a:t>Выберите  вкладку «Деятельность»</a:t>
            </a:r>
            <a:endParaRPr lang="ru-RU" sz="4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3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5" y="1017823"/>
            <a:ext cx="10853004" cy="54410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56" y="120576"/>
            <a:ext cx="12300098" cy="105851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Выбираем раздел «Дистанционное обучение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5594684" y="6203132"/>
            <a:ext cx="2137144" cy="511466"/>
          </a:xfrm>
          <a:prstGeom prst="straightConnector1">
            <a:avLst/>
          </a:prstGeom>
          <a:ln w="857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187270" y="6112042"/>
            <a:ext cx="1407414" cy="31520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24562" y="0"/>
            <a:ext cx="10662139" cy="584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6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Если вы учитель ОО нажмите сюда</a:t>
            </a:r>
          </a:p>
          <a:p>
            <a:pPr>
              <a:lnSpc>
                <a:spcPct val="26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r="8114" b="11432"/>
          <a:stretch/>
        </p:blipFill>
        <p:spPr>
          <a:xfrm>
            <a:off x="1229192" y="1017551"/>
            <a:ext cx="9593706" cy="5687270"/>
          </a:xfrm>
        </p:spPr>
      </p:pic>
      <p:sp>
        <p:nvSpPr>
          <p:cNvPr id="5" name="Прямоугольник 4"/>
          <p:cNvSpPr/>
          <p:nvPr/>
        </p:nvSpPr>
        <p:spPr>
          <a:xfrm>
            <a:off x="3698908" y="5271093"/>
            <a:ext cx="1772502" cy="275268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721" y="1990662"/>
            <a:ext cx="113875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hlinkClick r:id="rId2"/>
              </a:rPr>
              <a:t>Указа Главы - Председателя Правительства РТ от 16.03.2020 № 53 «О дополнительных мерах, направленных на предупреждение завоза и распространения новой </a:t>
            </a:r>
            <a:r>
              <a:rPr lang="ru-RU" sz="2400" dirty="0" err="1">
                <a:hlinkClick r:id="rId2"/>
              </a:rPr>
              <a:t>коронавирусной</a:t>
            </a:r>
            <a:r>
              <a:rPr lang="ru-RU" sz="2400" dirty="0">
                <a:hlinkClick r:id="rId2"/>
              </a:rPr>
              <a:t> инфекции, вызванной 2019-nСоV, на территории Республики Тыва</a:t>
            </a:r>
            <a:r>
              <a:rPr lang="ru-RU" sz="2400" dirty="0" smtClean="0">
                <a:hlinkClick r:id="rId2"/>
              </a:rPr>
              <a:t>»</a:t>
            </a:r>
            <a:endParaRPr lang="en-US" sz="2400" dirty="0" smtClean="0"/>
          </a:p>
          <a:p>
            <a:endParaRPr lang="ru-RU" sz="2400" dirty="0"/>
          </a:p>
          <a:p>
            <a:r>
              <a:rPr lang="ru-RU" sz="2400" dirty="0">
                <a:hlinkClick r:id="rId3"/>
              </a:rPr>
              <a:t>Распоряжение Правительства РТ № 88-р от 16.03.2020 г. «О введении режима повышенной готовности на территории Республики Тыва и мерах по предотвращению завоза и распространению новой </a:t>
            </a:r>
            <a:r>
              <a:rPr lang="ru-RU" sz="2400" dirty="0" err="1">
                <a:hlinkClick r:id="rId3"/>
              </a:rPr>
              <a:t>коронавирусной</a:t>
            </a:r>
            <a:r>
              <a:rPr lang="ru-RU" sz="2400" dirty="0">
                <a:hlinkClick r:id="rId3"/>
              </a:rPr>
              <a:t> инфекции</a:t>
            </a:r>
            <a:r>
              <a:rPr lang="ru-RU" sz="2400" dirty="0" smtClean="0">
                <a:hlinkClick r:id="rId3"/>
              </a:rPr>
              <a:t>»</a:t>
            </a:r>
            <a:endParaRPr lang="en-US" sz="2400" dirty="0" smtClean="0"/>
          </a:p>
          <a:p>
            <a:endParaRPr lang="ru-RU" sz="3200" dirty="0"/>
          </a:p>
          <a:p>
            <a:r>
              <a:rPr lang="ru-RU" sz="2400" dirty="0">
                <a:hlinkClick r:id="rId4"/>
              </a:rPr>
              <a:t>Приказ </a:t>
            </a:r>
            <a:r>
              <a:rPr lang="ru-RU" sz="2400" dirty="0" err="1">
                <a:hlinkClick r:id="rId4"/>
              </a:rPr>
              <a:t>МОиН</a:t>
            </a:r>
            <a:r>
              <a:rPr lang="ru-RU" sz="2400" dirty="0">
                <a:hlinkClick r:id="rId4"/>
              </a:rPr>
              <a:t> РТ от 06.03.2020 г. №245-д «О завершении III четверти 2019/2020 учебного года и об организованном проведении весенних каникул»</a:t>
            </a:r>
            <a:endParaRPr lang="ru-RU" sz="24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904444" y="689548"/>
            <a:ext cx="10662139" cy="1603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60000"/>
              </a:lnSpc>
              <a:buFont typeface="Wingdings" panose="05000000000000000000" pitchFamily="2" charset="2"/>
              <a:buChar char="Ø"/>
            </a:pPr>
            <a:r>
              <a:rPr lang="ru-RU" sz="3200" dirty="0" smtClean="0"/>
              <a:t>Нормативные-правовые акты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11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60064" y="0"/>
            <a:ext cx="10662139" cy="483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6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Если вы учитель СПО нажмите сюда</a:t>
            </a:r>
          </a:p>
          <a:p>
            <a:pPr marL="0" indent="0">
              <a:lnSpc>
                <a:spcPct val="260000"/>
              </a:lnSpc>
              <a:buNone/>
            </a:pPr>
            <a:endParaRPr lang="ru-RU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6" y="1017550"/>
            <a:ext cx="9570556" cy="5418043"/>
          </a:xfrm>
        </p:spPr>
      </p:pic>
      <p:sp>
        <p:nvSpPr>
          <p:cNvPr id="5" name="Прямоугольник 4"/>
          <p:cNvSpPr/>
          <p:nvPr/>
        </p:nvSpPr>
        <p:spPr>
          <a:xfrm>
            <a:off x="3264194" y="4830452"/>
            <a:ext cx="3551276" cy="17748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815470" y="818707"/>
            <a:ext cx="0" cy="4011745"/>
          </a:xfrm>
          <a:prstGeom prst="straightConnector1">
            <a:avLst/>
          </a:prstGeom>
          <a:ln w="857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0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595" y="2344276"/>
            <a:ext cx="10991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Дистанционное обучение на основе онлайн-курсов через Образовательный портал Республики Тыва </a:t>
            </a:r>
            <a:r>
              <a:rPr lang="ru-RU" sz="2400" dirty="0" smtClean="0">
                <a:hlinkClick r:id="rId2"/>
              </a:rPr>
              <a:t>edu.rtyva.ru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595" y="3560731"/>
            <a:ext cx="10829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Дистанционное обучение на основе видео-уроков через Образовательный портал Республики Тыва </a:t>
            </a:r>
            <a:r>
              <a:rPr lang="ru-RU" sz="2400" dirty="0">
                <a:hlinkClick r:id="rId2"/>
              </a:rPr>
              <a:t>edu.rtyva.ru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4047" y="4739890"/>
            <a:ext cx="8315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5C5442"/>
                </a:solidFill>
                <a:latin typeface="PT Sans"/>
              </a:rPr>
              <a:t>Выставление учебных материалов на </a:t>
            </a:r>
            <a:r>
              <a:rPr lang="ru-RU" sz="2000" dirty="0">
                <a:solidFill>
                  <a:srgbClr val="000000"/>
                </a:solidFill>
                <a:latin typeface="PT Sans"/>
                <a:hlinkClick r:id="rId3"/>
              </a:rPr>
              <a:t>официальных сайтах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597" y="5488162"/>
            <a:ext cx="2353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Для студентов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597" y="6025399"/>
            <a:ext cx="9020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Инструкция студентам для получения домашнего задания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6347" y="1246917"/>
            <a:ext cx="890665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Для образовательных организаций СПО</a:t>
            </a:r>
            <a:endParaRPr lang="ru-RU" sz="4000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64192" y="3059857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00FF"/>
                </a:solidFill>
              </a:rPr>
              <a:t>(ссылка)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54567" y="6310093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00FF"/>
                </a:solidFill>
              </a:rPr>
              <a:t>(ссылка)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40567" y="5030870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00FF"/>
                </a:solidFill>
              </a:rPr>
              <a:t>(ссылка)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60894" y="4279151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00FF"/>
                </a:solidFill>
              </a:rPr>
              <a:t>(ссылка)</a:t>
            </a:r>
          </a:p>
        </p:txBody>
      </p:sp>
    </p:spTree>
    <p:extLst>
      <p:ext uri="{BB962C8B-B14F-4D97-AF65-F5344CB8AC3E}">
        <p14:creationId xmlns:p14="http://schemas.microsoft.com/office/powerpoint/2010/main" val="39897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60064" y="0"/>
            <a:ext cx="10662139" cy="483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6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Если вы учитель ОО нажмите сюда</a:t>
            </a:r>
          </a:p>
          <a:p>
            <a:pPr marL="0" indent="0">
              <a:lnSpc>
                <a:spcPct val="260000"/>
              </a:lnSpc>
              <a:buNone/>
            </a:pPr>
            <a:endParaRPr lang="ru-RU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b="15717"/>
          <a:stretch/>
        </p:blipFill>
        <p:spPr>
          <a:xfrm>
            <a:off x="435308" y="974558"/>
            <a:ext cx="11403766" cy="5438274"/>
          </a:xfrm>
        </p:spPr>
      </p:pic>
      <p:sp>
        <p:nvSpPr>
          <p:cNvPr id="5" name="Прямоугольник 4"/>
          <p:cNvSpPr/>
          <p:nvPr/>
        </p:nvSpPr>
        <p:spPr>
          <a:xfrm>
            <a:off x="3784537" y="5722909"/>
            <a:ext cx="3311588" cy="19211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730584" y="809469"/>
            <a:ext cx="32166" cy="49134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321</Words>
  <Application>Microsoft Office PowerPoint</Application>
  <PresentationFormat>Широкоэкранный</PresentationFormat>
  <Paragraphs>39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Wingdings</vt:lpstr>
      <vt:lpstr>Тема Office</vt:lpstr>
      <vt:lpstr>Приветствуем  вас на сайте  Министерства образования  Республики Тыва</vt:lpstr>
      <vt:lpstr>Зайдите на сайт  Минобразования РТ</vt:lpstr>
      <vt:lpstr>Сайт Минобразования РТ</vt:lpstr>
      <vt:lpstr>Выбираем раздел «Дистанционное обучение»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Приветствуем вас  на сайте  Минобразования РТ</dc:title>
  <dc:creator>Пользователь Windows</dc:creator>
  <cp:lastModifiedBy>Пользователь Windows</cp:lastModifiedBy>
  <cp:revision>22</cp:revision>
  <dcterms:created xsi:type="dcterms:W3CDTF">2020-03-19T08:34:10Z</dcterms:created>
  <dcterms:modified xsi:type="dcterms:W3CDTF">2020-03-20T03:58:44Z</dcterms:modified>
</cp:coreProperties>
</file>