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 id="269" r:id="rId3"/>
    <p:sldId id="276" r:id="rId4"/>
    <p:sldId id="271" r:id="rId5"/>
    <p:sldId id="274" r:id="rId6"/>
    <p:sldId id="256" r:id="rId7"/>
    <p:sldId id="270" r:id="rId8"/>
    <p:sldId id="257" r:id="rId9"/>
    <p:sldId id="258" r:id="rId10"/>
    <p:sldId id="259" r:id="rId11"/>
    <p:sldId id="260" r:id="rId12"/>
    <p:sldId id="277" r:id="rId13"/>
    <p:sldId id="261" r:id="rId14"/>
    <p:sldId id="275" r:id="rId15"/>
    <p:sldId id="262" r:id="rId16"/>
    <p:sldId id="263" r:id="rId17"/>
    <p:sldId id="264" r:id="rId18"/>
    <p:sldId id="265" r:id="rId19"/>
    <p:sldId id="267" r:id="rId20"/>
    <p:sldId id="273" r:id="rId21"/>
    <p:sldId id="279" r:id="rId22"/>
    <p:sldId id="272"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5B106E36-FD25-4E2D-B0AA-010F637433A0}" type="datetimeFigureOut">
              <a:rPr lang="ru-RU" smtClean="0"/>
              <a:pPr/>
              <a:t>13.12.2019</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13.12.2019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13.12.2019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13.12.2019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13.12.2019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13.12.2019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13.12.2019</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5B106E36-FD25-4E2D-B0AA-010F637433A0}" type="datetimeFigureOut">
              <a:rPr lang="ru-RU" smtClean="0"/>
              <a:pPr/>
              <a:t>13.12.2019</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13.12.2019</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5B106E36-FD25-4E2D-B0AA-010F637433A0}" type="datetimeFigureOut">
              <a:rPr lang="ru-RU" smtClean="0"/>
              <a:pPr/>
              <a:t>13.12.2019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5B106E36-FD25-4E2D-B0AA-010F637433A0}" type="datetimeFigureOut">
              <a:rPr lang="ru-RU" smtClean="0"/>
              <a:pPr/>
              <a:t>13.12.2019</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725C68B6-61C2-468F-89AB-4B9F7531AA68}"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B106E36-FD25-4E2D-B0AA-010F637433A0}" type="datetimeFigureOut">
              <a:rPr lang="ru-RU" smtClean="0"/>
              <a:pPr/>
              <a:t>13.12.2019</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8.jpeg"/><Relationship Id="rId1" Type="http://schemas.openxmlformats.org/officeDocument/2006/relationships/slideLayout" Target="../slideLayouts/slideLayout4.xml"/><Relationship Id="rId4" Type="http://schemas.openxmlformats.org/officeDocument/2006/relationships/image" Target="../media/image9.jpeg"/></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4.xml"/><Relationship Id="rId4" Type="http://schemas.openxmlformats.org/officeDocument/2006/relationships/image" Target="../media/image12.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4.xml"/><Relationship Id="rId4" Type="http://schemas.openxmlformats.org/officeDocument/2006/relationships/image" Target="../media/image16.jpeg"/></Relationships>
</file>

<file path=ppt/slides/_rels/slide18.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4.xml"/><Relationship Id="rId4" Type="http://schemas.openxmlformats.org/officeDocument/2006/relationships/image" Target="../media/image19.jpeg"/></Relationships>
</file>

<file path=ppt/slides/_rels/slide19.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4.xml"/><Relationship Id="rId4" Type="http://schemas.openxmlformats.org/officeDocument/2006/relationships/image" Target="../media/image2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85729"/>
            <a:ext cx="7772400" cy="1785949"/>
          </a:xfrm>
        </p:spPr>
        <p:txBody>
          <a:bodyPr>
            <a:normAutofit fontScale="90000"/>
          </a:bodyPr>
          <a:lstStyle/>
          <a:p>
            <a:pPr algn="ctr"/>
            <a:r>
              <a:rPr lang="ru-RU" sz="2800" i="1" dirty="0" smtClean="0">
                <a:solidFill>
                  <a:schemeClr val="tx1"/>
                </a:solidFill>
                <a:latin typeface="Times New Roman" pitchFamily="18" charset="0"/>
                <a:cs typeface="Times New Roman" pitchFamily="18" charset="0"/>
              </a:rPr>
              <a:t>Муниципальное бюджетное общеобразовательное учреждение </a:t>
            </a:r>
            <a:br>
              <a:rPr lang="ru-RU" sz="2800" i="1" dirty="0" smtClean="0">
                <a:solidFill>
                  <a:schemeClr val="tx1"/>
                </a:solidFill>
                <a:latin typeface="Times New Roman" pitchFamily="18" charset="0"/>
                <a:cs typeface="Times New Roman" pitchFamily="18" charset="0"/>
              </a:rPr>
            </a:br>
            <a:r>
              <a:rPr lang="ru-RU" sz="2800" i="1" dirty="0" smtClean="0">
                <a:solidFill>
                  <a:schemeClr val="tx1"/>
                </a:solidFill>
                <a:latin typeface="Times New Roman" pitchFamily="18" charset="0"/>
                <a:cs typeface="Times New Roman" pitchFamily="18" charset="0"/>
              </a:rPr>
              <a:t>средняя общеобразовательная школа</a:t>
            </a:r>
            <a:br>
              <a:rPr lang="ru-RU" sz="2800" i="1" dirty="0" smtClean="0">
                <a:solidFill>
                  <a:schemeClr val="tx1"/>
                </a:solidFill>
                <a:latin typeface="Times New Roman" pitchFamily="18" charset="0"/>
                <a:cs typeface="Times New Roman" pitchFamily="18" charset="0"/>
              </a:rPr>
            </a:br>
            <a:r>
              <a:rPr lang="ru-RU" sz="2800" i="1" dirty="0" err="1" smtClean="0">
                <a:solidFill>
                  <a:schemeClr val="tx1"/>
                </a:solidFill>
                <a:latin typeface="Times New Roman" pitchFamily="18" charset="0"/>
                <a:cs typeface="Times New Roman" pitchFamily="18" charset="0"/>
              </a:rPr>
              <a:t>с.Кунгуртуг</a:t>
            </a:r>
            <a:r>
              <a:rPr lang="ru-RU" sz="2800" i="1" dirty="0" smtClean="0">
                <a:solidFill>
                  <a:schemeClr val="tx1"/>
                </a:solidFill>
                <a:latin typeface="Times New Roman" pitchFamily="18" charset="0"/>
                <a:cs typeface="Times New Roman" pitchFamily="18" charset="0"/>
              </a:rPr>
              <a:t> </a:t>
            </a:r>
            <a:r>
              <a:rPr lang="ru-RU" sz="2800" i="1" dirty="0" err="1" smtClean="0">
                <a:solidFill>
                  <a:schemeClr val="tx1"/>
                </a:solidFill>
                <a:latin typeface="Times New Roman" pitchFamily="18" charset="0"/>
                <a:cs typeface="Times New Roman" pitchFamily="18" charset="0"/>
              </a:rPr>
              <a:t>Тере-Хольского</a:t>
            </a:r>
            <a:r>
              <a:rPr lang="ru-RU" sz="2800" i="1" dirty="0" smtClean="0">
                <a:solidFill>
                  <a:schemeClr val="tx1"/>
                </a:solidFill>
                <a:latin typeface="Times New Roman" pitchFamily="18" charset="0"/>
                <a:cs typeface="Times New Roman" pitchFamily="18" charset="0"/>
              </a:rPr>
              <a:t> района</a:t>
            </a:r>
            <a:endParaRPr lang="ru-RU" sz="2800" i="1" dirty="0">
              <a:solidFill>
                <a:schemeClr val="tx1"/>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1371600" y="2714620"/>
            <a:ext cx="6400800" cy="1571636"/>
          </a:xfrm>
        </p:spPr>
        <p:txBody>
          <a:bodyPr/>
          <a:lstStyle/>
          <a:p>
            <a:pPr algn="ctr"/>
            <a:r>
              <a:rPr lang="ru-RU" b="1" i="1" dirty="0" smtClean="0">
                <a:solidFill>
                  <a:srgbClr val="002060"/>
                </a:solidFill>
                <a:latin typeface="Times New Roman" pitchFamily="18" charset="0"/>
                <a:cs typeface="Times New Roman" pitchFamily="18" charset="0"/>
              </a:rPr>
              <a:t>Комплексная итоговая работа </a:t>
            </a:r>
          </a:p>
          <a:p>
            <a:pPr algn="ctr"/>
            <a:r>
              <a:rPr lang="ru-RU" b="1" i="1" dirty="0" smtClean="0">
                <a:solidFill>
                  <a:srgbClr val="002060"/>
                </a:solidFill>
                <a:latin typeface="Times New Roman" pitchFamily="18" charset="0"/>
                <a:cs typeface="Times New Roman" pitchFamily="18" charset="0"/>
              </a:rPr>
              <a:t>в 3 классе</a:t>
            </a:r>
            <a:endParaRPr lang="ru-RU" b="1" i="1" dirty="0">
              <a:solidFill>
                <a:srgbClr val="002060"/>
              </a:solidFill>
              <a:latin typeface="Times New Roman" pitchFamily="18" charset="0"/>
              <a:cs typeface="Times New Roman" pitchFamily="18" charset="0"/>
            </a:endParaRPr>
          </a:p>
        </p:txBody>
      </p:sp>
      <p:sp>
        <p:nvSpPr>
          <p:cNvPr id="4" name="TextBox 3"/>
          <p:cNvSpPr txBox="1"/>
          <p:nvPr/>
        </p:nvSpPr>
        <p:spPr>
          <a:xfrm>
            <a:off x="5572132" y="4143380"/>
            <a:ext cx="3357586" cy="923330"/>
          </a:xfrm>
          <a:prstGeom prst="rect">
            <a:avLst/>
          </a:prstGeom>
          <a:noFill/>
        </p:spPr>
        <p:txBody>
          <a:bodyPr wrap="square" rtlCol="0">
            <a:spAutoFit/>
          </a:bodyPr>
          <a:lstStyle/>
          <a:p>
            <a:r>
              <a:rPr lang="ru-RU" b="1" i="1" dirty="0" smtClean="0">
                <a:latin typeface="Times New Roman" pitchFamily="18" charset="0"/>
                <a:cs typeface="Times New Roman" pitchFamily="18" charset="0"/>
              </a:rPr>
              <a:t>Учитель начальных классов</a:t>
            </a:r>
          </a:p>
          <a:p>
            <a:r>
              <a:rPr lang="ru-RU" b="1" i="1" dirty="0" smtClean="0">
                <a:latin typeface="Times New Roman" pitchFamily="18" charset="0"/>
                <a:cs typeface="Times New Roman" pitchFamily="18" charset="0"/>
              </a:rPr>
              <a:t>высшей категории</a:t>
            </a:r>
          </a:p>
          <a:p>
            <a:r>
              <a:rPr lang="ru-RU" b="1" i="1" dirty="0" err="1" smtClean="0">
                <a:latin typeface="Times New Roman" pitchFamily="18" charset="0"/>
                <a:cs typeface="Times New Roman" pitchFamily="18" charset="0"/>
              </a:rPr>
              <a:t>Севекпит</a:t>
            </a:r>
            <a:r>
              <a:rPr lang="ru-RU" b="1" i="1" dirty="0" smtClean="0">
                <a:latin typeface="Times New Roman" pitchFamily="18" charset="0"/>
                <a:cs typeface="Times New Roman" pitchFamily="18" charset="0"/>
              </a:rPr>
              <a:t> С.Б.</a:t>
            </a:r>
            <a:endParaRPr lang="ru-RU" b="1" i="1" dirty="0">
              <a:latin typeface="Times New Roman" pitchFamily="18" charset="0"/>
              <a:cs typeface="Times New Roman" pitchFamily="18" charset="0"/>
            </a:endParaRPr>
          </a:p>
        </p:txBody>
      </p:sp>
      <p:sp>
        <p:nvSpPr>
          <p:cNvPr id="5" name="TextBox 4"/>
          <p:cNvSpPr txBox="1"/>
          <p:nvPr/>
        </p:nvSpPr>
        <p:spPr>
          <a:xfrm>
            <a:off x="2857488" y="6215082"/>
            <a:ext cx="2857520" cy="369332"/>
          </a:xfrm>
          <a:prstGeom prst="rect">
            <a:avLst/>
          </a:prstGeom>
          <a:noFill/>
        </p:spPr>
        <p:txBody>
          <a:bodyPr wrap="square" rtlCol="0">
            <a:spAutoFit/>
          </a:bodyPr>
          <a:lstStyle/>
          <a:p>
            <a:r>
              <a:rPr lang="ru-RU" b="1" i="1" dirty="0" smtClean="0">
                <a:latin typeface="Times New Roman" pitchFamily="18" charset="0"/>
                <a:cs typeface="Times New Roman" pitchFamily="18" charset="0"/>
              </a:rPr>
              <a:t>                  </a:t>
            </a:r>
            <a:r>
              <a:rPr lang="ru-RU" b="1" i="1" dirty="0" err="1" smtClean="0">
                <a:latin typeface="Times New Roman" pitchFamily="18" charset="0"/>
                <a:cs typeface="Times New Roman" pitchFamily="18" charset="0"/>
              </a:rPr>
              <a:t>Кунгуртуг</a:t>
            </a:r>
            <a:r>
              <a:rPr lang="ru-RU" b="1" i="1" dirty="0" smtClean="0">
                <a:latin typeface="Times New Roman" pitchFamily="18" charset="0"/>
                <a:cs typeface="Times New Roman" pitchFamily="18" charset="0"/>
              </a:rPr>
              <a:t> 2019</a:t>
            </a:r>
            <a:endParaRPr lang="ru-RU" b="1"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p:txBody>
          <a:bodyPr/>
          <a:lstStyle/>
          <a:p>
            <a:r>
              <a:rPr lang="ru-RU" sz="3200" dirty="0" smtClean="0">
                <a:latin typeface="Times New Roman" pitchFamily="18" charset="0"/>
                <a:cs typeface="Times New Roman" pitchFamily="18" charset="0"/>
              </a:rPr>
              <a:t>Обычно</a:t>
            </a:r>
            <a:r>
              <a:rPr lang="ru-RU" sz="3200" dirty="0" smtClean="0">
                <a:latin typeface="Times New Roman" pitchFamily="18" charset="0"/>
                <a:cs typeface="Times New Roman" pitchFamily="18" charset="0"/>
              </a:rPr>
              <a:t>_________________________________________________________________________________________________________________________________</a:t>
            </a:r>
            <a:endParaRPr lang="ru-RU" sz="3200" dirty="0" smtClean="0">
              <a:latin typeface="Times New Roman" pitchFamily="18" charset="0"/>
              <a:cs typeface="Times New Roman" pitchFamily="18" charset="0"/>
            </a:endParaRPr>
          </a:p>
          <a:p>
            <a:endParaRPr lang="ru-RU" dirty="0"/>
          </a:p>
        </p:txBody>
      </p:sp>
      <p:sp>
        <p:nvSpPr>
          <p:cNvPr id="2" name="Заголовок 1"/>
          <p:cNvSpPr>
            <a:spLocks noGrp="1"/>
          </p:cNvSpPr>
          <p:nvPr>
            <p:ph type="title"/>
          </p:nvPr>
        </p:nvSpPr>
        <p:spPr>
          <a:xfrm>
            <a:off x="457200" y="274638"/>
            <a:ext cx="8229600" cy="939784"/>
          </a:xfrm>
        </p:spPr>
        <p:txBody>
          <a:bodyPr>
            <a:normAutofit/>
          </a:bodyPr>
          <a:lstStyle/>
          <a:p>
            <a:r>
              <a:rPr lang="ru-RU" sz="3200" dirty="0" smtClean="0">
                <a:latin typeface="Times New Roman" pitchFamily="18" charset="0"/>
                <a:cs typeface="Times New Roman" pitchFamily="18" charset="0"/>
              </a:rPr>
              <a:t>В1. Допиши предложение из текста</a:t>
            </a:r>
            <a:endParaRPr lang="ru-RU" sz="3200" dirty="0">
              <a:latin typeface="Times New Roman" pitchFamily="18" charset="0"/>
              <a:cs typeface="Times New Roman" pitchFamily="18" charset="0"/>
            </a:endParaRPr>
          </a:p>
        </p:txBody>
      </p:sp>
      <p:pic>
        <p:nvPicPr>
          <p:cNvPr id="4098" name="Picture 2" descr="F:\Картинки жив\imgpreview (2).jpg"/>
          <p:cNvPicPr>
            <a:picLocks noGrp="1" noChangeAspect="1" noChangeArrowheads="1"/>
          </p:cNvPicPr>
          <p:nvPr>
            <p:ph sz="half" idx="2"/>
          </p:nvPr>
        </p:nvPicPr>
        <p:blipFill>
          <a:blip r:embed="rId2"/>
          <a:srcRect/>
          <a:stretch>
            <a:fillRect/>
          </a:stretch>
        </p:blipFill>
        <p:spPr bwMode="auto">
          <a:xfrm>
            <a:off x="4762499" y="1357298"/>
            <a:ext cx="4304525" cy="5286412"/>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214282" y="1481328"/>
            <a:ext cx="5572164" cy="4525963"/>
          </a:xfrm>
        </p:spPr>
        <p:txBody>
          <a:bodyPr>
            <a:normAutofit/>
          </a:bodyPr>
          <a:lstStyle/>
          <a:p>
            <a:r>
              <a:rPr lang="ru-RU" sz="3200" dirty="0" smtClean="0">
                <a:latin typeface="Times New Roman" pitchFamily="18" charset="0"/>
                <a:cs typeface="Times New Roman" pitchFamily="18" charset="0"/>
              </a:rPr>
              <a:t>1. «Царь зверей»</a:t>
            </a:r>
          </a:p>
          <a:p>
            <a:r>
              <a:rPr lang="ru-RU" sz="3200" dirty="0" smtClean="0">
                <a:latin typeface="Times New Roman" pitchFamily="18" charset="0"/>
                <a:cs typeface="Times New Roman" pitchFamily="18" charset="0"/>
              </a:rPr>
              <a:t>2. «Птица говорун»</a:t>
            </a:r>
          </a:p>
          <a:p>
            <a:r>
              <a:rPr lang="ru-RU" sz="3200" dirty="0" smtClean="0">
                <a:latin typeface="Times New Roman" pitchFamily="18" charset="0"/>
                <a:cs typeface="Times New Roman" pitchFamily="18" charset="0"/>
              </a:rPr>
              <a:t>3. «Корабль пустыни»</a:t>
            </a:r>
            <a:endParaRPr lang="ru-RU" sz="3200" dirty="0">
              <a:latin typeface="Times New Roman" pitchFamily="18" charset="0"/>
              <a:cs typeface="Times New Roman" pitchFamily="18" charset="0"/>
            </a:endParaRPr>
          </a:p>
        </p:txBody>
      </p:sp>
      <p:sp>
        <p:nvSpPr>
          <p:cNvPr id="2" name="Заголовок 1"/>
          <p:cNvSpPr>
            <a:spLocks noGrp="1"/>
          </p:cNvSpPr>
          <p:nvPr>
            <p:ph type="title"/>
          </p:nvPr>
        </p:nvSpPr>
        <p:spPr/>
        <p:txBody>
          <a:bodyPr>
            <a:normAutofit/>
          </a:bodyPr>
          <a:lstStyle/>
          <a:p>
            <a:r>
              <a:rPr lang="ru-RU" sz="3200" dirty="0" smtClean="0">
                <a:latin typeface="Times New Roman" pitchFamily="18" charset="0"/>
                <a:cs typeface="Times New Roman" pitchFamily="18" charset="0"/>
              </a:rPr>
              <a:t>В2. Расскажи, почему этих животных и птиц так прозвали?</a:t>
            </a:r>
            <a:endParaRPr lang="ru-RU" sz="3200" dirty="0">
              <a:latin typeface="Times New Roman" pitchFamily="18" charset="0"/>
              <a:cs typeface="Times New Roman" pitchFamily="18" charset="0"/>
            </a:endParaRPr>
          </a:p>
        </p:txBody>
      </p:sp>
      <p:pic>
        <p:nvPicPr>
          <p:cNvPr id="5122" name="Picture 2" descr="F:\Картинки жив\imgpreview (29).jpg"/>
          <p:cNvPicPr>
            <a:picLocks noGrp="1" noChangeAspect="1" noChangeArrowheads="1"/>
          </p:cNvPicPr>
          <p:nvPr>
            <p:ph sz="half" idx="2"/>
          </p:nvPr>
        </p:nvPicPr>
        <p:blipFill>
          <a:blip r:embed="rId2"/>
          <a:srcRect/>
          <a:stretch>
            <a:fillRect/>
          </a:stretch>
        </p:blipFill>
        <p:spPr bwMode="auto">
          <a:xfrm>
            <a:off x="5072066" y="3286124"/>
            <a:ext cx="3786214" cy="3214710"/>
          </a:xfrm>
          <a:prstGeom prst="rect">
            <a:avLst/>
          </a:prstGeom>
          <a:noFill/>
        </p:spPr>
      </p:pic>
      <p:pic>
        <p:nvPicPr>
          <p:cNvPr id="5123" name="Picture 3" descr="F:\Картинки жив\imgpreview (10).jpg"/>
          <p:cNvPicPr>
            <a:picLocks noChangeAspect="1" noChangeArrowheads="1"/>
          </p:cNvPicPr>
          <p:nvPr/>
        </p:nvPicPr>
        <p:blipFill>
          <a:blip r:embed="rId3"/>
          <a:srcRect/>
          <a:stretch>
            <a:fillRect/>
          </a:stretch>
        </p:blipFill>
        <p:spPr bwMode="auto">
          <a:xfrm>
            <a:off x="500034" y="3429000"/>
            <a:ext cx="4307235" cy="2857520"/>
          </a:xfrm>
          <a:prstGeom prst="rect">
            <a:avLst/>
          </a:prstGeom>
          <a:noFill/>
        </p:spPr>
      </p:pic>
      <p:pic>
        <p:nvPicPr>
          <p:cNvPr id="5124" name="Picture 4" descr="F:\Картинки жив\imgpreview (27).jpg"/>
          <p:cNvPicPr>
            <a:picLocks noChangeAspect="1" noChangeArrowheads="1"/>
          </p:cNvPicPr>
          <p:nvPr/>
        </p:nvPicPr>
        <p:blipFill>
          <a:blip r:embed="rId4"/>
          <a:srcRect/>
          <a:stretch>
            <a:fillRect/>
          </a:stretch>
        </p:blipFill>
        <p:spPr bwMode="auto">
          <a:xfrm>
            <a:off x="5286380" y="785794"/>
            <a:ext cx="2655315" cy="2357454"/>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928670"/>
            <a:ext cx="8229600" cy="5078621"/>
          </a:xfrm>
        </p:spPr>
        <p:txBody>
          <a:bodyPr/>
          <a:lstStyle/>
          <a:p>
            <a:r>
              <a:rPr lang="ru-RU" dirty="0" smtClean="0"/>
              <a:t> </a:t>
            </a:r>
            <a:r>
              <a:rPr lang="ru-RU" sz="3200" dirty="0" smtClean="0">
                <a:latin typeface="Times New Roman" pitchFamily="18" charset="0"/>
                <a:cs typeface="Times New Roman" pitchFamily="18" charset="0"/>
              </a:rPr>
              <a:t>На </a:t>
            </a:r>
            <a:r>
              <a:rPr lang="ru-RU" sz="3200" dirty="0" smtClean="0">
                <a:latin typeface="Times New Roman" pitchFamily="18" charset="0"/>
                <a:cs typeface="Times New Roman" pitchFamily="18" charset="0"/>
              </a:rPr>
              <a:t>конце, большой хвоста, длинная а </a:t>
            </a:r>
            <a:r>
              <a:rPr lang="ru-RU" sz="3200" dirty="0" smtClean="0">
                <a:latin typeface="Times New Roman" pitchFamily="18" charset="0"/>
                <a:cs typeface="Times New Roman" pitchFamily="18" charset="0"/>
              </a:rPr>
              <a:t>у самцов </a:t>
            </a:r>
            <a:r>
              <a:rPr lang="ru-RU" sz="3200" dirty="0" smtClean="0">
                <a:latin typeface="Times New Roman" pitchFamily="18" charset="0"/>
                <a:cs typeface="Times New Roman" pitchFamily="18" charset="0"/>
              </a:rPr>
              <a:t>шее на его </a:t>
            </a:r>
            <a:r>
              <a:rPr lang="ru-RU" sz="3200" dirty="0" smtClean="0">
                <a:latin typeface="Times New Roman" pitchFamily="18" charset="0"/>
                <a:cs typeface="Times New Roman" pitchFamily="18" charset="0"/>
              </a:rPr>
              <a:t>косматая </a:t>
            </a:r>
            <a:r>
              <a:rPr lang="ru-RU" sz="3200" dirty="0" smtClean="0">
                <a:latin typeface="Times New Roman" pitchFamily="18" charset="0"/>
                <a:cs typeface="Times New Roman" pitchFamily="18" charset="0"/>
              </a:rPr>
              <a:t>пучок грива волос длинного</a:t>
            </a:r>
            <a:r>
              <a:rPr lang="ru-RU" sz="3200" i="1" dirty="0" smtClean="0">
                <a:latin typeface="Times New Roman" pitchFamily="18" charset="0"/>
                <a:cs typeface="Times New Roman" pitchFamily="18" charset="0"/>
              </a:rPr>
              <a:t>.</a:t>
            </a:r>
            <a:r>
              <a:rPr lang="ru-RU" sz="3200" i="1" dirty="0" smtClean="0">
                <a:latin typeface="Times New Roman" pitchFamily="18" charset="0"/>
                <a:cs typeface="Times New Roman" pitchFamily="18" charset="0"/>
              </a:rPr>
              <a:t> </a:t>
            </a:r>
            <a:endParaRPr lang="ru-RU" sz="3200" dirty="0"/>
          </a:p>
        </p:txBody>
      </p:sp>
      <p:sp>
        <p:nvSpPr>
          <p:cNvPr id="3" name="Заголовок 2"/>
          <p:cNvSpPr>
            <a:spLocks noGrp="1"/>
          </p:cNvSpPr>
          <p:nvPr>
            <p:ph type="title"/>
          </p:nvPr>
        </p:nvSpPr>
        <p:spPr>
          <a:xfrm>
            <a:off x="214282" y="274638"/>
            <a:ext cx="8715436" cy="725470"/>
          </a:xfrm>
        </p:spPr>
        <p:txBody>
          <a:bodyPr>
            <a:normAutofit fontScale="90000"/>
          </a:bodyPr>
          <a:lstStyle/>
          <a:p>
            <a:r>
              <a:rPr lang="ru-RU" sz="2800" b="0" dirty="0" smtClean="0">
                <a:effectLst/>
                <a:latin typeface="Times New Roman" pitchFamily="18" charset="0"/>
                <a:cs typeface="Times New Roman" pitchFamily="18" charset="0"/>
              </a:rPr>
              <a:t> </a:t>
            </a:r>
            <a:r>
              <a:rPr lang="ru-RU" sz="2800" dirty="0" smtClean="0">
                <a:solidFill>
                  <a:srgbClr val="002060"/>
                </a:solidFill>
                <a:effectLst/>
                <a:latin typeface="Times New Roman" pitchFamily="18" charset="0"/>
                <a:cs typeface="Times New Roman" pitchFamily="18" charset="0"/>
              </a:rPr>
              <a:t>С1.Правильно составь деформированное предложение</a:t>
            </a:r>
            <a:endParaRPr lang="ru-RU" sz="2800" dirty="0">
              <a:solidFill>
                <a:srgbClr val="002060"/>
              </a:solidFill>
              <a:effectLst/>
              <a:latin typeface="Times New Roman" pitchFamily="18" charset="0"/>
              <a:cs typeface="Times New Roman" pitchFamily="18" charset="0"/>
            </a:endParaRPr>
          </a:p>
        </p:txBody>
      </p:sp>
      <p:pic>
        <p:nvPicPr>
          <p:cNvPr id="1026" name="Picture 2" descr="F:\Картинки жив\imgpreview (24).jpg"/>
          <p:cNvPicPr>
            <a:picLocks noChangeAspect="1" noChangeArrowheads="1"/>
          </p:cNvPicPr>
          <p:nvPr/>
        </p:nvPicPr>
        <p:blipFill>
          <a:blip r:embed="rId2"/>
          <a:srcRect/>
          <a:stretch>
            <a:fillRect/>
          </a:stretch>
        </p:blipFill>
        <p:spPr bwMode="auto">
          <a:xfrm>
            <a:off x="1571604" y="2714620"/>
            <a:ext cx="5929354" cy="3857652"/>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144000" cy="1143000"/>
          </a:xfrm>
        </p:spPr>
        <p:txBody>
          <a:bodyPr>
            <a:noAutofit/>
          </a:bodyPr>
          <a:lstStyle/>
          <a:p>
            <a:r>
              <a:rPr lang="ru-RU" sz="3200" dirty="0" smtClean="0">
                <a:latin typeface="Times New Roman" pitchFamily="18" charset="0"/>
                <a:cs typeface="Times New Roman" pitchFamily="18" charset="0"/>
              </a:rPr>
              <a:t>С1. Уточни значение слова «величественный». Составь предложение с этим словом.</a:t>
            </a:r>
            <a:endParaRPr lang="ru-RU" sz="3200" dirty="0">
              <a:latin typeface="Times New Roman" pitchFamily="18" charset="0"/>
              <a:cs typeface="Times New Roman" pitchFamily="18" charset="0"/>
            </a:endParaRPr>
          </a:p>
        </p:txBody>
      </p:sp>
      <p:pic>
        <p:nvPicPr>
          <p:cNvPr id="6146" name="Picture 2" descr="F:\Картинки жив\imgpreview (8).jpg"/>
          <p:cNvPicPr>
            <a:picLocks noGrp="1" noChangeAspect="1" noChangeArrowheads="1"/>
          </p:cNvPicPr>
          <p:nvPr>
            <p:ph sz="half" idx="1"/>
          </p:nvPr>
        </p:nvPicPr>
        <p:blipFill>
          <a:blip r:embed="rId2"/>
          <a:srcRect/>
          <a:stretch>
            <a:fillRect/>
          </a:stretch>
        </p:blipFill>
        <p:spPr bwMode="auto">
          <a:xfrm>
            <a:off x="2500298" y="3714752"/>
            <a:ext cx="4016543" cy="314324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6147" name="Picture 3" descr="F:\Картинки жив\imgpreview (15).jpg"/>
          <p:cNvPicPr>
            <a:picLocks noGrp="1" noChangeAspect="1" noChangeArrowheads="1"/>
          </p:cNvPicPr>
          <p:nvPr>
            <p:ph sz="half" idx="2"/>
          </p:nvPr>
        </p:nvPicPr>
        <p:blipFill>
          <a:blip r:embed="rId3"/>
          <a:srcRect/>
          <a:stretch>
            <a:fillRect/>
          </a:stretch>
        </p:blipFill>
        <p:spPr bwMode="auto">
          <a:xfrm>
            <a:off x="5572132" y="1285860"/>
            <a:ext cx="3324219" cy="342902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6148" name="Picture 4" descr="F:\Картинки жив\imgpreview (17).jpg"/>
          <p:cNvPicPr>
            <a:picLocks noChangeAspect="1" noChangeArrowheads="1"/>
          </p:cNvPicPr>
          <p:nvPr/>
        </p:nvPicPr>
        <p:blipFill>
          <a:blip r:embed="rId4"/>
          <a:srcRect/>
          <a:stretch>
            <a:fillRect/>
          </a:stretch>
        </p:blipFill>
        <p:spPr bwMode="auto">
          <a:xfrm>
            <a:off x="214282" y="1357298"/>
            <a:ext cx="3821102" cy="307183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28596" y="928670"/>
            <a:ext cx="8258204" cy="5643602"/>
          </a:xfrm>
        </p:spPr>
        <p:txBody>
          <a:bodyPr>
            <a:normAutofit fontScale="85000" lnSpcReduction="20000"/>
          </a:bodyPr>
          <a:lstStyle/>
          <a:p>
            <a:r>
              <a:rPr lang="ru-RU" sz="3200" dirty="0" smtClean="0">
                <a:latin typeface="Times New Roman" pitchFamily="18" charset="0"/>
                <a:cs typeface="Times New Roman" pitchFamily="18" charset="0"/>
              </a:rPr>
              <a:t> Злой кабан                          сидит на ветке</a:t>
            </a:r>
          </a:p>
          <a:p>
            <a:r>
              <a:rPr lang="ru-RU" sz="3200" dirty="0" smtClean="0">
                <a:latin typeface="Times New Roman" pitchFamily="18" charset="0"/>
                <a:cs typeface="Times New Roman" pitchFamily="18" charset="0"/>
              </a:rPr>
              <a:t> Пароход                        томился в клетке</a:t>
            </a:r>
          </a:p>
          <a:p>
            <a:r>
              <a:rPr lang="ru-RU"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Соловей                               точил клыки</a:t>
            </a:r>
          </a:p>
          <a:p>
            <a:r>
              <a:rPr lang="ru-RU"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Дикобраз                      давал гудки</a:t>
            </a:r>
          </a:p>
          <a:p>
            <a:r>
              <a:rPr lang="ru-RU"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Кошка                                   физику учила</a:t>
            </a:r>
          </a:p>
          <a:p>
            <a:r>
              <a:rPr lang="ru-RU"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Маша                            хвостик свой ловила</a:t>
            </a:r>
          </a:p>
          <a:p>
            <a:r>
              <a:rPr lang="ru-RU"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Буратино                               сшил себе штаны</a:t>
            </a:r>
          </a:p>
          <a:p>
            <a:r>
              <a:rPr lang="ru-RU"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Портной                       все поел блины</a:t>
            </a:r>
          </a:p>
          <a:p>
            <a:r>
              <a:rPr lang="ru-RU" sz="3200" dirty="0" smtClean="0">
                <a:latin typeface="Times New Roman" pitchFamily="18" charset="0"/>
                <a:cs typeface="Times New Roman" pitchFamily="18" charset="0"/>
              </a:rPr>
              <a:t> Ёж                                          накрыт к обеду</a:t>
            </a:r>
          </a:p>
          <a:p>
            <a:r>
              <a:rPr lang="ru-RU"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Чиж                               усами шевелил</a:t>
            </a:r>
          </a:p>
          <a:p>
            <a:r>
              <a:rPr lang="ru-RU"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Рак                                         летал под облаками</a:t>
            </a:r>
          </a:p>
          <a:p>
            <a:r>
              <a:rPr lang="ru-RU"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Стол                              гонялся за мышами</a:t>
            </a:r>
          </a:p>
          <a:p>
            <a:r>
              <a:rPr lang="ru-RU"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Чайник                                   прыгал во дворе</a:t>
            </a:r>
          </a:p>
          <a:p>
            <a:r>
              <a:rPr lang="ru-RU"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Мальчик                        булькал на костре</a:t>
            </a:r>
            <a:endParaRPr lang="ru-RU" sz="3200" dirty="0">
              <a:latin typeface="Times New Roman" pitchFamily="18" charset="0"/>
              <a:cs typeface="Times New Roman" pitchFamily="18" charset="0"/>
            </a:endParaRPr>
          </a:p>
        </p:txBody>
      </p:sp>
      <p:sp>
        <p:nvSpPr>
          <p:cNvPr id="3" name="Заголовок 2"/>
          <p:cNvSpPr>
            <a:spLocks noGrp="1"/>
          </p:cNvSpPr>
          <p:nvPr>
            <p:ph type="title"/>
          </p:nvPr>
        </p:nvSpPr>
        <p:spPr>
          <a:xfrm>
            <a:off x="457200" y="142852"/>
            <a:ext cx="8229600" cy="785818"/>
          </a:xfrm>
        </p:spPr>
        <p:txBody>
          <a:bodyPr>
            <a:normAutofit/>
          </a:bodyPr>
          <a:lstStyle/>
          <a:p>
            <a:pPr algn="ctr"/>
            <a:r>
              <a:rPr lang="ru-RU" sz="2800" b="0" u="sng" dirty="0" smtClean="0">
                <a:solidFill>
                  <a:schemeClr val="tx1"/>
                </a:solidFill>
                <a:effectLst/>
                <a:latin typeface="Times New Roman" pitchFamily="18" charset="0"/>
                <a:cs typeface="Times New Roman" pitchFamily="18" charset="0"/>
              </a:rPr>
              <a:t>Игра: Сочиняем небылицу</a:t>
            </a:r>
            <a:endParaRPr lang="ru-RU" sz="2800" b="0" u="sng" dirty="0">
              <a:solidFill>
                <a:schemeClr val="tx1"/>
              </a:solidFill>
              <a:effectLst/>
              <a:latin typeface="Times New Roman" pitchFamily="18" charset="0"/>
              <a:cs typeface="Times New Roman" pitchFamily="18" charset="0"/>
            </a:endParaRPr>
          </a:p>
        </p:txBody>
      </p:sp>
      <p:sp>
        <p:nvSpPr>
          <p:cNvPr id="5" name="Стрелка вправо 4"/>
          <p:cNvSpPr/>
          <p:nvPr/>
        </p:nvSpPr>
        <p:spPr>
          <a:xfrm>
            <a:off x="2714612" y="1000108"/>
            <a:ext cx="164307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Стрелка вправо 6"/>
          <p:cNvSpPr/>
          <p:nvPr/>
        </p:nvSpPr>
        <p:spPr>
          <a:xfrm>
            <a:off x="2714612" y="2143116"/>
            <a:ext cx="978408"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трелка вправо 7"/>
          <p:cNvSpPr/>
          <p:nvPr/>
        </p:nvSpPr>
        <p:spPr>
          <a:xfrm flipV="1">
            <a:off x="2714612" y="2571744"/>
            <a:ext cx="1692788"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Стрелка вправо 8"/>
          <p:cNvSpPr/>
          <p:nvPr/>
        </p:nvSpPr>
        <p:spPr>
          <a:xfrm>
            <a:off x="2714612" y="2928934"/>
            <a:ext cx="978408"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Стрелка вправо 9"/>
          <p:cNvSpPr/>
          <p:nvPr/>
        </p:nvSpPr>
        <p:spPr>
          <a:xfrm>
            <a:off x="2714612" y="3357562"/>
            <a:ext cx="1714512"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Стрелка вправо 10"/>
          <p:cNvSpPr/>
          <p:nvPr/>
        </p:nvSpPr>
        <p:spPr>
          <a:xfrm>
            <a:off x="2714612" y="3714752"/>
            <a:ext cx="978408"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Стрелка вправо 11"/>
          <p:cNvSpPr/>
          <p:nvPr/>
        </p:nvSpPr>
        <p:spPr>
          <a:xfrm>
            <a:off x="2714612" y="4071942"/>
            <a:ext cx="1714512"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Стрелка вправо 12"/>
          <p:cNvSpPr/>
          <p:nvPr/>
        </p:nvSpPr>
        <p:spPr>
          <a:xfrm>
            <a:off x="2714612" y="4500570"/>
            <a:ext cx="978408"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Стрелка вправо 13"/>
          <p:cNvSpPr/>
          <p:nvPr/>
        </p:nvSpPr>
        <p:spPr>
          <a:xfrm>
            <a:off x="2714612" y="4857760"/>
            <a:ext cx="1714512"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Стрелка вправо 14"/>
          <p:cNvSpPr/>
          <p:nvPr/>
        </p:nvSpPr>
        <p:spPr>
          <a:xfrm>
            <a:off x="2714612" y="5214950"/>
            <a:ext cx="978408"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Стрелка вправо 15"/>
          <p:cNvSpPr/>
          <p:nvPr/>
        </p:nvSpPr>
        <p:spPr>
          <a:xfrm>
            <a:off x="2714612" y="5572140"/>
            <a:ext cx="1714512"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Стрелка вправо 16"/>
          <p:cNvSpPr/>
          <p:nvPr/>
        </p:nvSpPr>
        <p:spPr>
          <a:xfrm>
            <a:off x="2714612" y="5929330"/>
            <a:ext cx="978408"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Стрелка вправо 17"/>
          <p:cNvSpPr/>
          <p:nvPr/>
        </p:nvSpPr>
        <p:spPr>
          <a:xfrm>
            <a:off x="2714612" y="1428736"/>
            <a:ext cx="978408"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Стрелка вправо 18"/>
          <p:cNvSpPr/>
          <p:nvPr/>
        </p:nvSpPr>
        <p:spPr>
          <a:xfrm>
            <a:off x="2714612" y="1785926"/>
            <a:ext cx="164307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p:txBody>
          <a:bodyPr>
            <a:normAutofit fontScale="85000" lnSpcReduction="10000"/>
          </a:bodyPr>
          <a:lstStyle/>
          <a:p>
            <a:r>
              <a:rPr lang="ru-RU" dirty="0" smtClean="0"/>
              <a:t> </a:t>
            </a:r>
            <a:endParaRPr lang="ru-RU" dirty="0"/>
          </a:p>
        </p:txBody>
      </p:sp>
      <p:sp>
        <p:nvSpPr>
          <p:cNvPr id="2" name="Заголовок 1"/>
          <p:cNvSpPr>
            <a:spLocks noGrp="1"/>
          </p:cNvSpPr>
          <p:nvPr>
            <p:ph type="title"/>
          </p:nvPr>
        </p:nvSpPr>
        <p:spPr>
          <a:xfrm>
            <a:off x="214282" y="274638"/>
            <a:ext cx="8472518" cy="939784"/>
          </a:xfrm>
        </p:spPr>
        <p:txBody>
          <a:bodyPr>
            <a:normAutofit fontScale="90000"/>
          </a:bodyPr>
          <a:lstStyle/>
          <a:p>
            <a:r>
              <a:rPr lang="ru-RU" sz="3200" dirty="0" smtClean="0"/>
              <a:t>    </a:t>
            </a:r>
            <a:r>
              <a:rPr lang="ru-RU" sz="3100" b="0" dirty="0" smtClean="0"/>
              <a:t>                 </a:t>
            </a:r>
            <a:r>
              <a:rPr lang="ru-RU" sz="3100" b="0" dirty="0" smtClean="0">
                <a:solidFill>
                  <a:srgbClr val="FF0000"/>
                </a:solidFill>
                <a:effectLst/>
                <a:latin typeface="Times New Roman" pitchFamily="18" charset="0"/>
                <a:cs typeface="Times New Roman" pitchFamily="18" charset="0"/>
              </a:rPr>
              <a:t>Русский язык </a:t>
            </a:r>
            <a:r>
              <a:rPr lang="ru-RU" sz="3100" b="0" dirty="0" smtClean="0">
                <a:latin typeface="Times New Roman" pitchFamily="18" charset="0"/>
                <a:cs typeface="Times New Roman" pitchFamily="18" charset="0"/>
              </a:rPr>
              <a:t/>
            </a:r>
            <a:br>
              <a:rPr lang="ru-RU" sz="3100" b="0" dirty="0" smtClean="0">
                <a:latin typeface="Times New Roman" pitchFamily="18" charset="0"/>
                <a:cs typeface="Times New Roman" pitchFamily="18" charset="0"/>
              </a:rPr>
            </a:br>
            <a:r>
              <a:rPr lang="ru-RU" sz="3100" b="0" dirty="0" smtClean="0">
                <a:latin typeface="Times New Roman" pitchFamily="18" charset="0"/>
                <a:cs typeface="Times New Roman" pitchFamily="18" charset="0"/>
              </a:rPr>
              <a:t>А1. Найди орфограммы в тексте и определи их по опознавательным признакам.</a:t>
            </a:r>
            <a:endParaRPr lang="ru-RU" sz="3100" b="0" dirty="0">
              <a:latin typeface="Times New Roman" pitchFamily="18" charset="0"/>
              <a:cs typeface="Times New Roman" pitchFamily="18" charset="0"/>
            </a:endParaRPr>
          </a:p>
        </p:txBody>
      </p:sp>
      <p:sp>
        <p:nvSpPr>
          <p:cNvPr id="5" name="Содержимое 4"/>
          <p:cNvSpPr>
            <a:spLocks noGrp="1"/>
          </p:cNvSpPr>
          <p:nvPr>
            <p:ph sz="half" idx="2"/>
          </p:nvPr>
        </p:nvSpPr>
        <p:spPr>
          <a:xfrm>
            <a:off x="214282" y="1481328"/>
            <a:ext cx="8715436" cy="5162382"/>
          </a:xfrm>
        </p:spPr>
        <p:txBody>
          <a:bodyPr>
            <a:normAutofit fontScale="85000" lnSpcReduction="10000"/>
          </a:bodyPr>
          <a:lstStyle/>
          <a:p>
            <a:pPr>
              <a:buNone/>
            </a:pPr>
            <a:r>
              <a:rPr lang="ru-RU" i="1"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Лев </a:t>
            </a:r>
            <a:r>
              <a:rPr lang="ru-RU" dirty="0" smtClean="0">
                <a:latin typeface="Times New Roman" pitchFamily="18" charset="0"/>
                <a:cs typeface="Times New Roman" pitchFamily="18" charset="0"/>
              </a:rPr>
              <a:t>- одна из самых больших кошек, обыкновенно серо-жёлтого цвета. На конце его длинного хвоста, большой пучок волос, а у самцов на шее длинная косматая грива.</a:t>
            </a:r>
          </a:p>
          <a:p>
            <a:pPr>
              <a:buNone/>
            </a:pPr>
            <a:r>
              <a:rPr lang="ru-RU" dirty="0" smtClean="0">
                <a:latin typeface="Times New Roman" pitchFamily="18" charset="0"/>
                <a:cs typeface="Times New Roman" pitchFamily="18" charset="0"/>
              </a:rPr>
              <a:t>         Водится лев в саваннах и в горных редких лесах Африки и Южной Азии. По величественному виду, огромной силе и страшному голосу его прозвали «царём зверей».</a:t>
            </a:r>
          </a:p>
          <a:p>
            <a:pPr>
              <a:buNone/>
            </a:pPr>
            <a:r>
              <a:rPr lang="ru-RU" dirty="0" smtClean="0">
                <a:latin typeface="Times New Roman" pitchFamily="18" charset="0"/>
                <a:cs typeface="Times New Roman" pitchFamily="18" charset="0"/>
              </a:rPr>
              <a:t>         Питается зверь крупными копытными животными величиной с жирафа. Львица своими острыми клыками способна мгновенно умертвить жертву. Остальные ее зубы выполняют роль ножниц, отрезающих куски мяса. Обычно несколько львиц охотятся вместе, бросаясь на добычу из засады. Но несмотря на свою силу, они не осмеливаются нападать на взрослых слонов, носорогов, буйволов и горилл.</a:t>
            </a:r>
          </a:p>
          <a:p>
            <a:endParaRPr lang="ru-R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214282" y="1481328"/>
            <a:ext cx="4281518" cy="4525963"/>
          </a:xfrm>
        </p:spPr>
        <p:txBody>
          <a:bodyPr/>
          <a:lstStyle/>
          <a:p>
            <a:r>
              <a:rPr lang="ru-RU" dirty="0" smtClean="0"/>
              <a:t> </a:t>
            </a:r>
            <a:r>
              <a:rPr lang="ru-RU" sz="3200" dirty="0" smtClean="0">
                <a:latin typeface="Times New Roman" pitchFamily="18" charset="0"/>
                <a:cs typeface="Times New Roman" pitchFamily="18" charset="0"/>
              </a:rPr>
              <a:t>1. с…</a:t>
            </a:r>
            <a:r>
              <a:rPr lang="ru-RU" sz="3200" dirty="0" err="1" smtClean="0">
                <a:latin typeface="Times New Roman" pitchFamily="18" charset="0"/>
                <a:cs typeface="Times New Roman" pitchFamily="18" charset="0"/>
              </a:rPr>
              <a:t>лач</a:t>
            </a:r>
            <a:endParaRPr lang="ru-RU" sz="3200" dirty="0" smtClean="0">
              <a:latin typeface="Times New Roman" pitchFamily="18" charset="0"/>
              <a:cs typeface="Times New Roman" pitchFamily="18" charset="0"/>
            </a:endParaRPr>
          </a:p>
          <a:p>
            <a:r>
              <a:rPr lang="ru-RU" sz="3200" dirty="0" smtClean="0">
                <a:latin typeface="Times New Roman" pitchFamily="18" charset="0"/>
                <a:cs typeface="Times New Roman" pitchFamily="18" charset="0"/>
              </a:rPr>
              <a:t> 2. </a:t>
            </a:r>
            <a:r>
              <a:rPr lang="ru-RU" sz="3200" dirty="0" err="1" smtClean="0">
                <a:latin typeface="Times New Roman" pitchFamily="18" charset="0"/>
                <a:cs typeface="Times New Roman" pitchFamily="18" charset="0"/>
              </a:rPr>
              <a:t>радос</a:t>
            </a:r>
            <a:r>
              <a:rPr lang="ru-RU" sz="3200" dirty="0" smtClean="0">
                <a:latin typeface="Times New Roman" pitchFamily="18" charset="0"/>
                <a:cs typeface="Times New Roman" pitchFamily="18" charset="0"/>
              </a:rPr>
              <a:t>…</a:t>
            </a:r>
            <a:r>
              <a:rPr lang="ru-RU" sz="3200" dirty="0" err="1" smtClean="0">
                <a:latin typeface="Times New Roman" pitchFamily="18" charset="0"/>
                <a:cs typeface="Times New Roman" pitchFamily="18" charset="0"/>
              </a:rPr>
              <a:t>ный</a:t>
            </a:r>
            <a:endParaRPr lang="ru-RU" sz="3200" dirty="0" smtClean="0">
              <a:latin typeface="Times New Roman" pitchFamily="18" charset="0"/>
              <a:cs typeface="Times New Roman" pitchFamily="18" charset="0"/>
            </a:endParaRPr>
          </a:p>
          <a:p>
            <a:r>
              <a:rPr lang="ru-RU" sz="3200" dirty="0" smtClean="0">
                <a:latin typeface="Times New Roman" pitchFamily="18" charset="0"/>
                <a:cs typeface="Times New Roman" pitchFamily="18" charset="0"/>
              </a:rPr>
              <a:t> 3. г…</a:t>
            </a:r>
            <a:r>
              <a:rPr lang="ru-RU" sz="3200" dirty="0" err="1" smtClean="0">
                <a:latin typeface="Times New Roman" pitchFamily="18" charset="0"/>
                <a:cs typeface="Times New Roman" pitchFamily="18" charset="0"/>
              </a:rPr>
              <a:t>ра</a:t>
            </a:r>
            <a:endParaRPr lang="ru-RU" sz="3200" dirty="0" smtClean="0">
              <a:latin typeface="Times New Roman" pitchFamily="18" charset="0"/>
              <a:cs typeface="Times New Roman" pitchFamily="18" charset="0"/>
            </a:endParaRPr>
          </a:p>
          <a:p>
            <a:r>
              <a:rPr lang="ru-RU" sz="3200" dirty="0" smtClean="0">
                <a:latin typeface="Times New Roman" pitchFamily="18" charset="0"/>
                <a:cs typeface="Times New Roman" pitchFamily="18" charset="0"/>
              </a:rPr>
              <a:t> 4. л…</a:t>
            </a:r>
            <a:r>
              <a:rPr lang="ru-RU" sz="3200" dirty="0" err="1" smtClean="0">
                <a:latin typeface="Times New Roman" pitchFamily="18" charset="0"/>
                <a:cs typeface="Times New Roman" pitchFamily="18" charset="0"/>
              </a:rPr>
              <a:t>сной</a:t>
            </a:r>
            <a:endParaRPr lang="ru-RU" sz="3200" dirty="0">
              <a:latin typeface="Times New Roman" pitchFamily="18" charset="0"/>
              <a:cs typeface="Times New Roman" pitchFamily="18" charset="0"/>
            </a:endParaRPr>
          </a:p>
        </p:txBody>
      </p:sp>
      <p:sp>
        <p:nvSpPr>
          <p:cNvPr id="2" name="Заголовок 1"/>
          <p:cNvSpPr>
            <a:spLocks noGrp="1"/>
          </p:cNvSpPr>
          <p:nvPr>
            <p:ph type="title"/>
          </p:nvPr>
        </p:nvSpPr>
        <p:spPr/>
        <p:txBody>
          <a:bodyPr>
            <a:normAutofit/>
          </a:bodyPr>
          <a:lstStyle/>
          <a:p>
            <a:r>
              <a:rPr lang="ru-RU" sz="3200" dirty="0" smtClean="0">
                <a:latin typeface="Times New Roman" pitchFamily="18" charset="0"/>
                <a:cs typeface="Times New Roman" pitchFamily="18" charset="0"/>
              </a:rPr>
              <a:t>А2. Вставь в слова пропущенные буквы:</a:t>
            </a:r>
            <a:endParaRPr lang="ru-RU" sz="3200" dirty="0">
              <a:latin typeface="Times New Roman" pitchFamily="18" charset="0"/>
              <a:cs typeface="Times New Roman" pitchFamily="18" charset="0"/>
            </a:endParaRPr>
          </a:p>
        </p:txBody>
      </p:sp>
      <p:pic>
        <p:nvPicPr>
          <p:cNvPr id="7170" name="Picture 2" descr="F:\Картинки жив\imgpreview (7).jpg"/>
          <p:cNvPicPr>
            <a:picLocks noGrp="1" noChangeAspect="1" noChangeArrowheads="1"/>
          </p:cNvPicPr>
          <p:nvPr>
            <p:ph sz="half" idx="2"/>
          </p:nvPr>
        </p:nvPicPr>
        <p:blipFill>
          <a:blip r:embed="rId2"/>
          <a:srcRect l="2817" t="12500" r="4225" b="16667"/>
          <a:stretch>
            <a:fillRect/>
          </a:stretch>
        </p:blipFill>
        <p:spPr bwMode="auto">
          <a:xfrm>
            <a:off x="3428992" y="1357298"/>
            <a:ext cx="5500726" cy="5214974"/>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2071678"/>
            <a:ext cx="4038600" cy="3935613"/>
          </a:xfrm>
        </p:spPr>
        <p:txBody>
          <a:bodyPr>
            <a:normAutofit/>
          </a:bodyPr>
          <a:lstStyle/>
          <a:p>
            <a:r>
              <a:rPr lang="ru-RU" sz="3200" dirty="0" smtClean="0">
                <a:latin typeface="Times New Roman" pitchFamily="18" charset="0"/>
                <a:cs typeface="Times New Roman" pitchFamily="18" charset="0"/>
              </a:rPr>
              <a:t> 1</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зупки</a:t>
            </a:r>
            <a:r>
              <a:rPr lang="ru-RU"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a:t>
            </a:r>
          </a:p>
          <a:p>
            <a:r>
              <a:rPr lang="ru-RU" sz="3200" dirty="0" smtClean="0">
                <a:latin typeface="Times New Roman" pitchFamily="18" charset="0"/>
                <a:cs typeface="Times New Roman" pitchFamily="18" charset="0"/>
              </a:rPr>
              <a:t> 2. </a:t>
            </a:r>
            <a:r>
              <a:rPr lang="ru-RU" sz="3200" dirty="0" err="1" smtClean="0">
                <a:latin typeface="Times New Roman" pitchFamily="18" charset="0"/>
                <a:cs typeface="Times New Roman" pitchFamily="18" charset="0"/>
              </a:rPr>
              <a:t>брасаются</a:t>
            </a:r>
            <a:r>
              <a:rPr lang="ru-RU" sz="3200" dirty="0" smtClean="0">
                <a:latin typeface="Times New Roman" pitchFamily="18" charset="0"/>
                <a:cs typeface="Times New Roman" pitchFamily="18" charset="0"/>
              </a:rPr>
              <a:t> – </a:t>
            </a:r>
          </a:p>
          <a:p>
            <a:r>
              <a:rPr lang="ru-RU" sz="3200" dirty="0" smtClean="0">
                <a:latin typeface="Times New Roman" pitchFamily="18" charset="0"/>
                <a:cs typeface="Times New Roman" pitchFamily="18" charset="0"/>
              </a:rPr>
              <a:t> 3. </a:t>
            </a:r>
            <a:r>
              <a:rPr lang="ru-RU" sz="3200" dirty="0" err="1" smtClean="0">
                <a:latin typeface="Times New Roman" pitchFamily="18" charset="0"/>
                <a:cs typeface="Times New Roman" pitchFamily="18" charset="0"/>
              </a:rPr>
              <a:t>хвастом</a:t>
            </a:r>
            <a:r>
              <a:rPr lang="ru-RU" sz="3200" dirty="0" smtClean="0">
                <a:latin typeface="Times New Roman" pitchFamily="18" charset="0"/>
                <a:cs typeface="Times New Roman" pitchFamily="18" charset="0"/>
              </a:rPr>
              <a:t> - </a:t>
            </a:r>
            <a:endParaRPr lang="ru-RU" sz="3200" dirty="0">
              <a:latin typeface="Times New Roman" pitchFamily="18" charset="0"/>
              <a:cs typeface="Times New Roman" pitchFamily="18" charset="0"/>
            </a:endParaRPr>
          </a:p>
        </p:txBody>
      </p:sp>
      <p:sp>
        <p:nvSpPr>
          <p:cNvPr id="2" name="Заголовок 1"/>
          <p:cNvSpPr>
            <a:spLocks noGrp="1"/>
          </p:cNvSpPr>
          <p:nvPr>
            <p:ph type="title"/>
          </p:nvPr>
        </p:nvSpPr>
        <p:spPr/>
        <p:txBody>
          <a:bodyPr>
            <a:noAutofit/>
          </a:bodyPr>
          <a:lstStyle/>
          <a:p>
            <a:r>
              <a:rPr lang="ru-RU" sz="3200" dirty="0" smtClean="0">
                <a:latin typeface="Times New Roman" pitchFamily="18" charset="0"/>
                <a:cs typeface="Times New Roman" pitchFamily="18" charset="0"/>
              </a:rPr>
              <a:t>В1. Найди и исправь ошибки в словах, запиши слова правильно, указав </a:t>
            </a:r>
            <a:r>
              <a:rPr lang="ru-RU" sz="3200" dirty="0" smtClean="0">
                <a:latin typeface="Times New Roman" pitchFamily="18" charset="0"/>
                <a:cs typeface="Times New Roman" pitchFamily="18" charset="0"/>
              </a:rPr>
              <a:t>проверочные слова:</a:t>
            </a:r>
            <a:endParaRPr lang="ru-RU" sz="3200" dirty="0">
              <a:latin typeface="Times New Roman" pitchFamily="18" charset="0"/>
              <a:cs typeface="Times New Roman" pitchFamily="18" charset="0"/>
            </a:endParaRPr>
          </a:p>
        </p:txBody>
      </p:sp>
      <p:pic>
        <p:nvPicPr>
          <p:cNvPr id="8194" name="Picture 2" descr="F:\Картинки жив\imgpreview (23).jpg"/>
          <p:cNvPicPr>
            <a:picLocks noGrp="1" noChangeAspect="1" noChangeArrowheads="1"/>
          </p:cNvPicPr>
          <p:nvPr>
            <p:ph sz="half" idx="2"/>
          </p:nvPr>
        </p:nvPicPr>
        <p:blipFill>
          <a:blip r:embed="rId2"/>
          <a:srcRect/>
          <a:stretch>
            <a:fillRect/>
          </a:stretch>
        </p:blipFill>
        <p:spPr bwMode="auto">
          <a:xfrm>
            <a:off x="3500430" y="1285860"/>
            <a:ext cx="2928958" cy="2587265"/>
          </a:xfrm>
          <a:prstGeom prst="ellipse">
            <a:avLst/>
          </a:prstGeom>
          <a:ln>
            <a:noFill/>
          </a:ln>
          <a:effectLst>
            <a:softEdge rad="112500"/>
          </a:effectLst>
        </p:spPr>
      </p:pic>
      <p:pic>
        <p:nvPicPr>
          <p:cNvPr id="8195" name="Picture 3" descr="F:\Картинки жив\imgpreview (20).jpg"/>
          <p:cNvPicPr>
            <a:picLocks noChangeAspect="1" noChangeArrowheads="1"/>
          </p:cNvPicPr>
          <p:nvPr/>
        </p:nvPicPr>
        <p:blipFill>
          <a:blip r:embed="rId3"/>
          <a:srcRect/>
          <a:stretch>
            <a:fillRect/>
          </a:stretch>
        </p:blipFill>
        <p:spPr bwMode="auto">
          <a:xfrm>
            <a:off x="857224" y="3786190"/>
            <a:ext cx="3357586" cy="3071810"/>
          </a:xfrm>
          <a:prstGeom prst="ellipse">
            <a:avLst/>
          </a:prstGeom>
          <a:ln>
            <a:noFill/>
          </a:ln>
          <a:effectLst>
            <a:softEdge rad="112500"/>
          </a:effectLst>
        </p:spPr>
      </p:pic>
      <p:pic>
        <p:nvPicPr>
          <p:cNvPr id="8196" name="Picture 4" descr="F:\Картинки жив\imgpreview (13).jpg"/>
          <p:cNvPicPr>
            <a:picLocks noChangeAspect="1" noChangeArrowheads="1"/>
          </p:cNvPicPr>
          <p:nvPr/>
        </p:nvPicPr>
        <p:blipFill>
          <a:blip r:embed="rId4"/>
          <a:srcRect/>
          <a:stretch>
            <a:fillRect/>
          </a:stretch>
        </p:blipFill>
        <p:spPr bwMode="auto">
          <a:xfrm flipH="1">
            <a:off x="4429124" y="3357562"/>
            <a:ext cx="4429156" cy="3286148"/>
          </a:xfrm>
          <a:prstGeom prst="ellipse">
            <a:avLst/>
          </a:prstGeom>
          <a:ln>
            <a:noFill/>
          </a:ln>
          <a:effectLst>
            <a:softEdge rad="112500"/>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5214942" y="1481328"/>
            <a:ext cx="3786214" cy="4525963"/>
          </a:xfrm>
        </p:spPr>
        <p:txBody>
          <a:bodyPr>
            <a:normAutofit fontScale="92500" lnSpcReduction="10000"/>
          </a:bodyPr>
          <a:lstStyle/>
          <a:p>
            <a:r>
              <a:rPr lang="ru-RU" dirty="0" smtClean="0">
                <a:latin typeface="Times New Roman" pitchFamily="18" charset="0"/>
                <a:cs typeface="Times New Roman" pitchFamily="18" charset="0"/>
              </a:rPr>
              <a:t> </a:t>
            </a:r>
            <a:r>
              <a:rPr lang="ru-RU" u="sng" dirty="0" smtClean="0">
                <a:latin typeface="Times New Roman" pitchFamily="18" charset="0"/>
                <a:cs typeface="Times New Roman" pitchFamily="18" charset="0"/>
              </a:rPr>
              <a:t>Носорог - </a:t>
            </a:r>
            <a:r>
              <a:rPr lang="ru-RU" dirty="0" smtClean="0">
                <a:latin typeface="Times New Roman" pitchFamily="18" charset="0"/>
                <a:cs typeface="Times New Roman" pitchFamily="18" charset="0"/>
              </a:rPr>
              <a:t>может достигать; </a:t>
            </a:r>
          </a:p>
          <a:p>
            <a:pPr>
              <a:buNone/>
            </a:pPr>
            <a:r>
              <a:rPr lang="ru-RU" dirty="0" smtClean="0">
                <a:latin typeface="Times New Roman" pitchFamily="18" charset="0"/>
                <a:cs typeface="Times New Roman" pitchFamily="18" charset="0"/>
              </a:rPr>
              <a:t> в длину – 3 м ,</a:t>
            </a:r>
          </a:p>
          <a:p>
            <a:pPr>
              <a:buNone/>
            </a:pPr>
            <a:r>
              <a:rPr lang="ru-RU" dirty="0" smtClean="0">
                <a:latin typeface="Times New Roman" pitchFamily="18" charset="0"/>
                <a:cs typeface="Times New Roman" pitchFamily="18" charset="0"/>
              </a:rPr>
              <a:t> а весить – 3 тонны</a:t>
            </a:r>
          </a:p>
          <a:p>
            <a:pPr>
              <a:buFont typeface="Wingdings" pitchFamily="2" charset="2"/>
              <a:buChar char="Ø"/>
            </a:pPr>
            <a:r>
              <a:rPr lang="ru-RU" dirty="0" smtClean="0">
                <a:latin typeface="Times New Roman" pitchFamily="18" charset="0"/>
                <a:cs typeface="Times New Roman" pitchFamily="18" charset="0"/>
              </a:rPr>
              <a:t> </a:t>
            </a:r>
            <a:r>
              <a:rPr lang="ru-RU" u="sng" dirty="0" smtClean="0">
                <a:latin typeface="Times New Roman" pitchFamily="18" charset="0"/>
                <a:cs typeface="Times New Roman" pitchFamily="18" charset="0"/>
              </a:rPr>
              <a:t>Африканский слон; </a:t>
            </a:r>
          </a:p>
          <a:p>
            <a:pPr>
              <a:buNone/>
            </a:pPr>
            <a:r>
              <a:rPr lang="ru-RU" dirty="0" smtClean="0">
                <a:latin typeface="Times New Roman" pitchFamily="18" charset="0"/>
                <a:cs typeface="Times New Roman" pitchFamily="18" charset="0"/>
              </a:rPr>
              <a:t> в длину – 5 м </a:t>
            </a:r>
          </a:p>
          <a:p>
            <a:pPr>
              <a:buNone/>
            </a:pPr>
            <a:r>
              <a:rPr lang="ru-RU" dirty="0" smtClean="0">
                <a:latin typeface="Times New Roman" pitchFamily="18" charset="0"/>
                <a:cs typeface="Times New Roman" pitchFamily="18" charset="0"/>
              </a:rPr>
              <a:t> весит  - больше  5 тонн</a:t>
            </a:r>
          </a:p>
          <a:p>
            <a:pPr>
              <a:buFont typeface="Wingdings" pitchFamily="2" charset="2"/>
              <a:buChar char="Ø"/>
            </a:pPr>
            <a:r>
              <a:rPr lang="ru-RU" dirty="0" smtClean="0">
                <a:latin typeface="Times New Roman" pitchFamily="18" charset="0"/>
                <a:cs typeface="Times New Roman" pitchFamily="18" charset="0"/>
              </a:rPr>
              <a:t> </a:t>
            </a:r>
            <a:r>
              <a:rPr lang="ru-RU" u="sng" dirty="0" smtClean="0">
                <a:latin typeface="Times New Roman" pitchFamily="18" charset="0"/>
                <a:cs typeface="Times New Roman" pitchFamily="18" charset="0"/>
              </a:rPr>
              <a:t>Лев;</a:t>
            </a:r>
            <a:r>
              <a:rPr lang="ru-RU" dirty="0" smtClean="0">
                <a:latin typeface="Times New Roman" pitchFamily="18" charset="0"/>
                <a:cs typeface="Times New Roman" pitchFamily="18" charset="0"/>
              </a:rPr>
              <a:t> </a:t>
            </a:r>
          </a:p>
          <a:p>
            <a:pPr>
              <a:buNone/>
            </a:pPr>
            <a:r>
              <a:rPr lang="ru-RU" dirty="0" smtClean="0">
                <a:latin typeface="Times New Roman" pitchFamily="18" charset="0"/>
                <a:cs typeface="Times New Roman" pitchFamily="18" charset="0"/>
              </a:rPr>
              <a:t>  в длину – 2 м 300см</a:t>
            </a:r>
          </a:p>
          <a:p>
            <a:pPr>
              <a:buNone/>
            </a:pPr>
            <a:r>
              <a:rPr lang="ru-RU" dirty="0" smtClean="0">
                <a:latin typeface="Times New Roman" pitchFamily="18" charset="0"/>
                <a:cs typeface="Times New Roman" pitchFamily="18" charset="0"/>
              </a:rPr>
              <a:t>  весит – 500 кг</a:t>
            </a:r>
          </a:p>
          <a:p>
            <a:pPr>
              <a:buNone/>
            </a:pPr>
            <a:r>
              <a:rPr lang="ru-RU"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
        <p:nvSpPr>
          <p:cNvPr id="2" name="Заголовок 1"/>
          <p:cNvSpPr>
            <a:spLocks noGrp="1"/>
          </p:cNvSpPr>
          <p:nvPr>
            <p:ph type="title"/>
          </p:nvPr>
        </p:nvSpPr>
        <p:spPr/>
        <p:txBody>
          <a:bodyPr>
            <a:normAutofit fontScale="90000"/>
          </a:bodyPr>
          <a:lstStyle/>
          <a:p>
            <a:r>
              <a:rPr lang="ru-RU" sz="3200" dirty="0" smtClean="0"/>
              <a:t>                     </a:t>
            </a:r>
            <a:r>
              <a:rPr lang="ru-RU" sz="3600" dirty="0" smtClean="0">
                <a:solidFill>
                  <a:srgbClr val="FF0000"/>
                </a:solidFill>
                <a:effectLst/>
                <a:latin typeface="Times New Roman" pitchFamily="18" charset="0"/>
                <a:cs typeface="Times New Roman" pitchFamily="18" charset="0"/>
              </a:rPr>
              <a:t>Математика</a:t>
            </a:r>
            <a:r>
              <a:rPr lang="ru-RU" sz="3600" dirty="0" smtClean="0">
                <a:latin typeface="Times New Roman" pitchFamily="18" charset="0"/>
                <a:cs typeface="Times New Roman" pitchFamily="18" charset="0"/>
              </a:rPr>
              <a:t> </a:t>
            </a:r>
            <a:br>
              <a:rPr lang="ru-RU" sz="3600" dirty="0" smtClean="0">
                <a:latin typeface="Times New Roman" pitchFamily="18" charset="0"/>
                <a:cs typeface="Times New Roman" pitchFamily="18" charset="0"/>
              </a:rPr>
            </a:br>
            <a:r>
              <a:rPr lang="ru-RU" sz="3600" dirty="0" smtClean="0">
                <a:latin typeface="Times New Roman" pitchFamily="18" charset="0"/>
                <a:cs typeface="Times New Roman" pitchFamily="18" charset="0"/>
              </a:rPr>
              <a:t>А1. Сравните, кто больше весит? (слон, лев, носорог)</a:t>
            </a:r>
            <a:endParaRPr lang="ru-RU" sz="3600" dirty="0">
              <a:latin typeface="Times New Roman" pitchFamily="18" charset="0"/>
              <a:cs typeface="Times New Roman" pitchFamily="18" charset="0"/>
            </a:endParaRPr>
          </a:p>
        </p:txBody>
      </p:sp>
      <p:pic>
        <p:nvPicPr>
          <p:cNvPr id="9218" name="Picture 2" descr="F:\Картинки жив\imgpreview.jpg"/>
          <p:cNvPicPr>
            <a:picLocks noGrp="1" noChangeAspect="1" noChangeArrowheads="1"/>
          </p:cNvPicPr>
          <p:nvPr>
            <p:ph sz="half" idx="1"/>
          </p:nvPr>
        </p:nvPicPr>
        <p:blipFill>
          <a:blip r:embed="rId2"/>
          <a:srcRect t="10202" r="5882"/>
          <a:stretch>
            <a:fillRect/>
          </a:stretch>
        </p:blipFill>
        <p:spPr bwMode="auto">
          <a:xfrm>
            <a:off x="500034" y="1571612"/>
            <a:ext cx="2500329" cy="214314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9219" name="Picture 3" descr="F:\Картинки жив\imgpreview (1).jpg"/>
          <p:cNvPicPr>
            <a:picLocks noChangeAspect="1" noChangeArrowheads="1"/>
          </p:cNvPicPr>
          <p:nvPr/>
        </p:nvPicPr>
        <p:blipFill>
          <a:blip r:embed="rId3"/>
          <a:srcRect/>
          <a:stretch>
            <a:fillRect/>
          </a:stretch>
        </p:blipFill>
        <p:spPr bwMode="auto">
          <a:xfrm>
            <a:off x="1000100" y="3617283"/>
            <a:ext cx="4357718" cy="324071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9220" name="Picture 4" descr="F:\Картинки жив\imgpreview (14).jpg"/>
          <p:cNvPicPr>
            <a:picLocks noChangeAspect="1" noChangeArrowheads="1"/>
          </p:cNvPicPr>
          <p:nvPr/>
        </p:nvPicPr>
        <p:blipFill>
          <a:blip r:embed="rId4"/>
          <a:srcRect l="34375" r="32812"/>
          <a:stretch>
            <a:fillRect/>
          </a:stretch>
        </p:blipFill>
        <p:spPr bwMode="auto">
          <a:xfrm>
            <a:off x="3071802" y="1285860"/>
            <a:ext cx="2071702" cy="2428892"/>
          </a:xfrm>
          <a:prstGeom prst="ellipse">
            <a:avLst/>
          </a:prstGeom>
          <a:ln>
            <a:noFill/>
          </a:ln>
          <a:effectLst>
            <a:softEdge rad="112500"/>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214282" y="1071546"/>
            <a:ext cx="5786478" cy="4935745"/>
          </a:xfrm>
        </p:spPr>
        <p:txBody>
          <a:bodyPr>
            <a:noAutofit/>
          </a:bodyPr>
          <a:lstStyle/>
          <a:p>
            <a:r>
              <a:rPr lang="ru-RU" sz="3200" dirty="0" smtClean="0">
                <a:latin typeface="Times New Roman" pitchFamily="18" charset="0"/>
                <a:cs typeface="Times New Roman" pitchFamily="18" charset="0"/>
              </a:rPr>
              <a:t> За месяц охоты группа львиц поймала 6 зебр, а антилоп в 2 раза больше, а жирафов в три раза меньше чем антилоп. Сколько жирафов поймали львицы?</a:t>
            </a:r>
            <a:endParaRPr lang="ru-RU" sz="3200" dirty="0">
              <a:latin typeface="Times New Roman" pitchFamily="18" charset="0"/>
              <a:cs typeface="Times New Roman" pitchFamily="18" charset="0"/>
            </a:endParaRPr>
          </a:p>
        </p:txBody>
      </p:sp>
      <p:sp>
        <p:nvSpPr>
          <p:cNvPr id="2" name="Заголовок 1"/>
          <p:cNvSpPr>
            <a:spLocks noGrp="1"/>
          </p:cNvSpPr>
          <p:nvPr>
            <p:ph type="title"/>
          </p:nvPr>
        </p:nvSpPr>
        <p:spPr>
          <a:xfrm>
            <a:off x="457200" y="274638"/>
            <a:ext cx="8229600" cy="1011222"/>
          </a:xfrm>
        </p:spPr>
        <p:txBody>
          <a:bodyPr>
            <a:normAutofit/>
          </a:bodyPr>
          <a:lstStyle/>
          <a:p>
            <a:r>
              <a:rPr lang="ru-RU" sz="3200" dirty="0" smtClean="0">
                <a:latin typeface="Times New Roman" pitchFamily="18" charset="0"/>
                <a:cs typeface="Times New Roman" pitchFamily="18" charset="0"/>
              </a:rPr>
              <a:t>        </a:t>
            </a:r>
            <a:r>
              <a:rPr lang="ru-RU" sz="3200" dirty="0" smtClean="0">
                <a:solidFill>
                  <a:schemeClr val="tx1"/>
                </a:solidFill>
                <a:effectLst/>
                <a:latin typeface="Times New Roman" pitchFamily="18" charset="0"/>
                <a:cs typeface="Times New Roman" pitchFamily="18" charset="0"/>
              </a:rPr>
              <a:t>С1</a:t>
            </a:r>
            <a:r>
              <a:rPr lang="ru-RU" sz="3200" dirty="0" smtClean="0">
                <a:solidFill>
                  <a:schemeClr val="tx1"/>
                </a:solidFill>
                <a:effectLst/>
                <a:latin typeface="Times New Roman" pitchFamily="18" charset="0"/>
                <a:cs typeface="Times New Roman" pitchFamily="18" charset="0"/>
              </a:rPr>
              <a:t>. </a:t>
            </a:r>
            <a:r>
              <a:rPr lang="ru-RU" sz="3200" dirty="0" smtClean="0">
                <a:solidFill>
                  <a:schemeClr val="tx1"/>
                </a:solidFill>
                <a:effectLst/>
                <a:latin typeface="Times New Roman" pitchFamily="18" charset="0"/>
                <a:cs typeface="Times New Roman" pitchFamily="18" charset="0"/>
              </a:rPr>
              <a:t>Реши задачу</a:t>
            </a:r>
            <a:endParaRPr lang="ru-RU" sz="3200" dirty="0">
              <a:solidFill>
                <a:schemeClr val="tx1"/>
              </a:solidFill>
              <a:effectLst/>
              <a:latin typeface="Times New Roman" pitchFamily="18" charset="0"/>
              <a:cs typeface="Times New Roman" pitchFamily="18" charset="0"/>
            </a:endParaRPr>
          </a:p>
        </p:txBody>
      </p:sp>
      <p:pic>
        <p:nvPicPr>
          <p:cNvPr id="10242" name="Picture 2" descr="F:\Картинки жив\imgpreview (3).jpg"/>
          <p:cNvPicPr>
            <a:picLocks noGrp="1" noChangeAspect="1" noChangeArrowheads="1"/>
          </p:cNvPicPr>
          <p:nvPr>
            <p:ph sz="half" idx="2"/>
          </p:nvPr>
        </p:nvPicPr>
        <p:blipFill>
          <a:blip r:embed="rId2"/>
          <a:srcRect/>
          <a:stretch>
            <a:fillRect/>
          </a:stretch>
        </p:blipFill>
        <p:spPr bwMode="auto">
          <a:xfrm>
            <a:off x="5965040" y="357166"/>
            <a:ext cx="2893239" cy="2428892"/>
          </a:xfrm>
          <a:prstGeom prst="rect">
            <a:avLst/>
          </a:prstGeom>
          <a:noFill/>
        </p:spPr>
      </p:pic>
      <p:pic>
        <p:nvPicPr>
          <p:cNvPr id="10243" name="Picture 3" descr="F:\Картинки жив\imgpreview (7).jpg"/>
          <p:cNvPicPr>
            <a:picLocks noChangeAspect="1" noChangeArrowheads="1"/>
          </p:cNvPicPr>
          <p:nvPr/>
        </p:nvPicPr>
        <p:blipFill>
          <a:blip r:embed="rId3"/>
          <a:srcRect/>
          <a:stretch>
            <a:fillRect/>
          </a:stretch>
        </p:blipFill>
        <p:spPr bwMode="auto">
          <a:xfrm>
            <a:off x="2357422" y="4143380"/>
            <a:ext cx="2143140" cy="2714620"/>
          </a:xfrm>
          <a:prstGeom prst="ellipse">
            <a:avLst/>
          </a:prstGeom>
          <a:ln>
            <a:noFill/>
          </a:ln>
          <a:effectLst>
            <a:softEdge rad="112500"/>
          </a:effectLst>
        </p:spPr>
      </p:pic>
      <p:pic>
        <p:nvPicPr>
          <p:cNvPr id="10244" name="Picture 4" descr="F:\Картинки жив\imgpreview (11).jpg"/>
          <p:cNvPicPr>
            <a:picLocks noChangeAspect="1" noChangeArrowheads="1"/>
          </p:cNvPicPr>
          <p:nvPr/>
        </p:nvPicPr>
        <p:blipFill>
          <a:blip r:embed="rId4"/>
          <a:srcRect/>
          <a:stretch>
            <a:fillRect/>
          </a:stretch>
        </p:blipFill>
        <p:spPr bwMode="auto">
          <a:xfrm>
            <a:off x="5500694" y="3071810"/>
            <a:ext cx="3429024" cy="3500462"/>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14282" y="1142984"/>
            <a:ext cx="8715436" cy="4864307"/>
          </a:xfrm>
        </p:spPr>
        <p:txBody>
          <a:bodyPr>
            <a:normAutofit/>
          </a:bodyPr>
          <a:lstStyle/>
          <a:p>
            <a:r>
              <a:rPr lang="ru-RU" sz="2800" dirty="0" smtClean="0">
                <a:latin typeface="Times New Roman" pitchFamily="18" charset="0"/>
                <a:cs typeface="Times New Roman" pitchFamily="18" charset="0"/>
              </a:rPr>
              <a:t> Формирование и проверка коммуникативных УУД и умения работать с информацией; добывать, применять, понимать, преобразовывать.</a:t>
            </a:r>
          </a:p>
          <a:p>
            <a:r>
              <a:rPr lang="ru-RU" sz="2800" dirty="0" smtClean="0">
                <a:latin typeface="Times New Roman" pitchFamily="18" charset="0"/>
                <a:cs typeface="Times New Roman" pitchFamily="18" charset="0"/>
              </a:rPr>
              <a:t> Регулятивные и познавательные УУД; </a:t>
            </a:r>
            <a:r>
              <a:rPr lang="ru-RU" sz="2800" dirty="0" err="1" smtClean="0">
                <a:latin typeface="Times New Roman" pitchFamily="18" charset="0"/>
                <a:cs typeface="Times New Roman" pitchFamily="18" charset="0"/>
              </a:rPr>
              <a:t>общеучебные</a:t>
            </a:r>
            <a:r>
              <a:rPr lang="ru-RU" sz="2800" dirty="0" smtClean="0">
                <a:latin typeface="Times New Roman" pitchFamily="18" charset="0"/>
                <a:cs typeface="Times New Roman" pitchFamily="18" charset="0"/>
              </a:rPr>
              <a:t>, логические, знаково-символические действия и моделирование.</a:t>
            </a:r>
          </a:p>
          <a:p>
            <a:r>
              <a:rPr lang="ru-RU" sz="2800" dirty="0" smtClean="0">
                <a:latin typeface="Times New Roman" pitchFamily="18" charset="0"/>
                <a:cs typeface="Times New Roman" pitchFamily="18" charset="0"/>
              </a:rPr>
              <a:t> Оценить способность к </a:t>
            </a:r>
            <a:r>
              <a:rPr lang="ru-RU" sz="2800" dirty="0" err="1" smtClean="0">
                <a:latin typeface="Times New Roman" pitchFamily="18" charset="0"/>
                <a:cs typeface="Times New Roman" pitchFamily="18" charset="0"/>
              </a:rPr>
              <a:t>саморегуляции</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само-контролю</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самокоррекции</a:t>
            </a:r>
            <a:r>
              <a:rPr lang="ru-RU" sz="2800" dirty="0" smtClean="0">
                <a:latin typeface="Times New Roman" pitchFamily="18" charset="0"/>
                <a:cs typeface="Times New Roman" pitchFamily="18" charset="0"/>
              </a:rPr>
              <a:t>.</a:t>
            </a:r>
            <a:endParaRPr lang="ru-RU" sz="2800" dirty="0">
              <a:latin typeface="Times New Roman" pitchFamily="18" charset="0"/>
              <a:cs typeface="Times New Roman" pitchFamily="18" charset="0"/>
            </a:endParaRPr>
          </a:p>
        </p:txBody>
      </p:sp>
      <p:sp>
        <p:nvSpPr>
          <p:cNvPr id="3" name="Заголовок 2"/>
          <p:cNvSpPr>
            <a:spLocks noGrp="1"/>
          </p:cNvSpPr>
          <p:nvPr>
            <p:ph type="title"/>
          </p:nvPr>
        </p:nvSpPr>
        <p:spPr>
          <a:xfrm>
            <a:off x="457200" y="274638"/>
            <a:ext cx="8229600" cy="654032"/>
          </a:xfrm>
        </p:spPr>
        <p:txBody>
          <a:bodyPr>
            <a:normAutofit/>
          </a:bodyPr>
          <a:lstStyle/>
          <a:p>
            <a:r>
              <a:rPr lang="ru-RU" sz="2800" dirty="0" smtClean="0">
                <a:effectLst/>
                <a:latin typeface="Times New Roman" pitchFamily="18" charset="0"/>
                <a:cs typeface="Times New Roman" pitchFamily="18" charset="0"/>
              </a:rPr>
              <a:t>Цели и задачи урока:</a:t>
            </a:r>
            <a:endParaRPr lang="ru-RU" sz="2800" dirty="0">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142852"/>
            <a:ext cx="8229600" cy="1274786"/>
          </a:xfrm>
        </p:spPr>
        <p:txBody>
          <a:bodyPr>
            <a:normAutofit/>
          </a:bodyPr>
          <a:lstStyle/>
          <a:p>
            <a:r>
              <a:rPr lang="ru-RU" sz="2800" dirty="0" smtClean="0">
                <a:latin typeface="Times New Roman" pitchFamily="18" charset="0"/>
                <a:cs typeface="Times New Roman" pitchFamily="18" charset="0"/>
              </a:rPr>
              <a:t>Составь и запиши сообщение о животном Африки (по выбору)</a:t>
            </a:r>
            <a:endParaRPr lang="ru-RU" sz="2800" dirty="0">
              <a:latin typeface="Times New Roman" pitchFamily="18" charset="0"/>
              <a:cs typeface="Times New Roman" pitchFamily="18" charset="0"/>
            </a:endParaRPr>
          </a:p>
        </p:txBody>
      </p:sp>
      <p:pic>
        <p:nvPicPr>
          <p:cNvPr id="4" name="Picture 2" descr="F:\Картинки жив\imgpreview (7).jpg"/>
          <p:cNvPicPr>
            <a:picLocks noGrp="1" noChangeAspect="1" noChangeArrowheads="1"/>
          </p:cNvPicPr>
          <p:nvPr>
            <p:ph idx="1"/>
          </p:nvPr>
        </p:nvPicPr>
        <p:blipFill>
          <a:blip r:embed="rId2"/>
          <a:srcRect l="2817" t="12500" r="4225" b="16667"/>
          <a:stretch>
            <a:fillRect/>
          </a:stretch>
        </p:blipFill>
        <p:spPr bwMode="auto">
          <a:xfrm>
            <a:off x="860459" y="1357298"/>
            <a:ext cx="7283441" cy="5214974"/>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p:cNvPicPr>
            <a:picLocks noGrp="1"/>
          </p:cNvPicPr>
          <p:nvPr>
            <p:ph idx="1"/>
          </p:nvPr>
        </p:nvPicPr>
        <p:blipFill>
          <a:blip r:embed="rId2" cstate="print">
            <a:extLst>
              <a:ext uri="{28A0092B-C50C-407E-A947-70E740481C1C}">
                <a14:useLocalDpi xmlns="" xmlns:wpc="http://schemas.microsoft.com/office/word/2010/wordprocessingCanvas"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571472" y="214290"/>
            <a:ext cx="8358246" cy="6357982"/>
          </a:xfrm>
          <a:prstGeom prst="rect">
            <a:avLst/>
          </a:prstGeom>
          <a:noFill/>
          <a:ln>
            <a:noFill/>
          </a:ln>
        </p:spPr>
      </p:pic>
      <p:sp>
        <p:nvSpPr>
          <p:cNvPr id="5" name="TextBox 4"/>
          <p:cNvSpPr txBox="1"/>
          <p:nvPr/>
        </p:nvSpPr>
        <p:spPr>
          <a:xfrm>
            <a:off x="2714612" y="142852"/>
            <a:ext cx="4000528" cy="584775"/>
          </a:xfrm>
          <a:prstGeom prst="rect">
            <a:avLst/>
          </a:prstGeom>
          <a:noFill/>
        </p:spPr>
        <p:txBody>
          <a:bodyPr wrap="square" rtlCol="0">
            <a:spAutoFit/>
          </a:bodyPr>
          <a:lstStyle/>
          <a:p>
            <a:r>
              <a:rPr lang="ru-RU" sz="3200" b="1" dirty="0" smtClean="0">
                <a:solidFill>
                  <a:srgbClr val="002060"/>
                </a:solidFill>
                <a:latin typeface="Times New Roman" pitchFamily="18" charset="0"/>
                <a:cs typeface="Times New Roman" pitchFamily="18" charset="0"/>
              </a:rPr>
              <a:t>    </a:t>
            </a:r>
            <a:endParaRPr lang="ru-RU" sz="3200" b="1" dirty="0">
              <a:solidFill>
                <a:srgbClr val="002060"/>
              </a:solidFill>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pPr algn="ctr"/>
            <a:r>
              <a:rPr lang="ru-RU" i="1" dirty="0" smtClean="0">
                <a:solidFill>
                  <a:srgbClr val="FF0000"/>
                </a:solidFill>
                <a:effectLst/>
                <a:latin typeface="Times New Roman" pitchFamily="18" charset="0"/>
                <a:cs typeface="Times New Roman" pitchFamily="18" charset="0"/>
              </a:rPr>
              <a:t>Спасибо за внимание!</a:t>
            </a:r>
            <a:endParaRPr lang="ru-RU" i="1" dirty="0">
              <a:solidFill>
                <a:srgbClr val="FF0000"/>
              </a:solidFill>
              <a:effectLst/>
              <a:latin typeface="Times New Roman" pitchFamily="18" charset="0"/>
              <a:cs typeface="Times New Roman" pitchFamily="18" charset="0"/>
            </a:endParaRPr>
          </a:p>
        </p:txBody>
      </p:sp>
      <p:pic>
        <p:nvPicPr>
          <p:cNvPr id="13314" name="Picture 2" descr="F:\Картинки жив\imgpreview (33).jpg"/>
          <p:cNvPicPr>
            <a:picLocks noGrp="1" noChangeAspect="1" noChangeArrowheads="1"/>
          </p:cNvPicPr>
          <p:nvPr>
            <p:ph idx="1"/>
          </p:nvPr>
        </p:nvPicPr>
        <p:blipFill>
          <a:blip r:embed="rId2"/>
          <a:srcRect/>
          <a:stretch>
            <a:fillRect/>
          </a:stretch>
        </p:blipFill>
        <p:spPr bwMode="auto">
          <a:xfrm>
            <a:off x="1928794" y="1785926"/>
            <a:ext cx="5500726" cy="464347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F:\Картинки жив\imgpreview (49).jpg"/>
          <p:cNvPicPr>
            <a:picLocks noChangeAspect="1" noChangeArrowheads="1"/>
          </p:cNvPicPr>
          <p:nvPr/>
        </p:nvPicPr>
        <p:blipFill>
          <a:blip r:embed="rId2"/>
          <a:srcRect/>
          <a:stretch>
            <a:fillRect/>
          </a:stretch>
        </p:blipFill>
        <p:spPr bwMode="auto">
          <a:xfrm>
            <a:off x="0" y="2643182"/>
            <a:ext cx="4857752" cy="4214818"/>
          </a:xfrm>
          <a:prstGeom prst="ellipse">
            <a:avLst/>
          </a:prstGeom>
          <a:ln>
            <a:noFill/>
          </a:ln>
          <a:effectLst>
            <a:softEdge rad="112500"/>
          </a:effectLst>
        </p:spPr>
      </p:pic>
      <p:sp>
        <p:nvSpPr>
          <p:cNvPr id="2" name="Содержимое 1"/>
          <p:cNvSpPr>
            <a:spLocks noGrp="1"/>
          </p:cNvSpPr>
          <p:nvPr>
            <p:ph idx="1"/>
          </p:nvPr>
        </p:nvSpPr>
        <p:spPr>
          <a:xfrm>
            <a:off x="457200" y="1000108"/>
            <a:ext cx="8229600" cy="5007183"/>
          </a:xfrm>
        </p:spPr>
        <p:txBody>
          <a:bodyPr/>
          <a:lstStyle/>
          <a:p>
            <a:r>
              <a:rPr lang="ru-RU" dirty="0" smtClean="0"/>
              <a:t> </a:t>
            </a:r>
            <a:r>
              <a:rPr lang="ru-RU" sz="3200" dirty="0" smtClean="0">
                <a:solidFill>
                  <a:srgbClr val="002060"/>
                </a:solidFill>
                <a:latin typeface="Times New Roman" pitchFamily="18" charset="0"/>
                <a:cs typeface="Times New Roman" pitchFamily="18" charset="0"/>
              </a:rPr>
              <a:t>Наш девиз:         Мы </a:t>
            </a:r>
            <a:r>
              <a:rPr lang="ru-RU" sz="3200" dirty="0" smtClean="0">
                <a:solidFill>
                  <a:srgbClr val="002060"/>
                </a:solidFill>
                <a:latin typeface="Times New Roman" pitchFamily="18" charset="0"/>
                <a:cs typeface="Times New Roman" pitchFamily="18" charset="0"/>
              </a:rPr>
              <a:t>пришли сюда </a:t>
            </a:r>
            <a:r>
              <a:rPr lang="ru-RU" sz="3200" dirty="0" smtClean="0">
                <a:solidFill>
                  <a:srgbClr val="002060"/>
                </a:solidFill>
                <a:latin typeface="Times New Roman" pitchFamily="18" charset="0"/>
                <a:cs typeface="Times New Roman" pitchFamily="18" charset="0"/>
              </a:rPr>
              <a:t>учиться</a:t>
            </a:r>
            <a:r>
              <a:rPr lang="ru-RU" sz="3200" dirty="0" smtClean="0">
                <a:solidFill>
                  <a:srgbClr val="002060"/>
                </a:solidFill>
                <a:latin typeface="Times New Roman" pitchFamily="18" charset="0"/>
                <a:cs typeface="Times New Roman" pitchFamily="18" charset="0"/>
              </a:rPr>
              <a:t>,</a:t>
            </a:r>
          </a:p>
          <a:p>
            <a:pPr>
              <a:buNone/>
            </a:pPr>
            <a:r>
              <a:rPr lang="ru-RU" sz="3200" dirty="0" smtClean="0">
                <a:solidFill>
                  <a:srgbClr val="002060"/>
                </a:solidFill>
                <a:latin typeface="Times New Roman" pitchFamily="18" charset="0"/>
                <a:cs typeface="Times New Roman" pitchFamily="18" charset="0"/>
              </a:rPr>
              <a:t> </a:t>
            </a:r>
            <a:r>
              <a:rPr lang="ru-RU" sz="3200" dirty="0" smtClean="0">
                <a:solidFill>
                  <a:srgbClr val="002060"/>
                </a:solidFill>
                <a:latin typeface="Times New Roman" pitchFamily="18" charset="0"/>
                <a:cs typeface="Times New Roman" pitchFamily="18" charset="0"/>
              </a:rPr>
              <a:t>                               Не </a:t>
            </a:r>
            <a:r>
              <a:rPr lang="ru-RU" sz="3200" dirty="0" smtClean="0">
                <a:solidFill>
                  <a:srgbClr val="002060"/>
                </a:solidFill>
                <a:latin typeface="Times New Roman" pitchFamily="18" charset="0"/>
                <a:cs typeface="Times New Roman" pitchFamily="18" charset="0"/>
              </a:rPr>
              <a:t>лениться, а трудиться.</a:t>
            </a:r>
          </a:p>
          <a:p>
            <a:pPr>
              <a:buNone/>
            </a:pPr>
            <a:r>
              <a:rPr lang="ru-RU" sz="3200" dirty="0" smtClean="0">
                <a:solidFill>
                  <a:srgbClr val="002060"/>
                </a:solidFill>
                <a:latin typeface="Times New Roman" pitchFamily="18" charset="0"/>
                <a:cs typeface="Times New Roman" pitchFamily="18" charset="0"/>
              </a:rPr>
              <a:t> </a:t>
            </a:r>
            <a:r>
              <a:rPr lang="ru-RU" sz="3200" dirty="0" smtClean="0">
                <a:solidFill>
                  <a:srgbClr val="002060"/>
                </a:solidFill>
                <a:latin typeface="Times New Roman" pitchFamily="18" charset="0"/>
                <a:cs typeface="Times New Roman" pitchFamily="18" charset="0"/>
              </a:rPr>
              <a:t>                               Работать - </a:t>
            </a:r>
            <a:r>
              <a:rPr lang="ru-RU" sz="3200" dirty="0" smtClean="0">
                <a:solidFill>
                  <a:srgbClr val="002060"/>
                </a:solidFill>
                <a:latin typeface="Times New Roman" pitchFamily="18" charset="0"/>
                <a:cs typeface="Times New Roman" pitchFamily="18" charset="0"/>
              </a:rPr>
              <a:t>старательно,</a:t>
            </a:r>
          </a:p>
          <a:p>
            <a:pPr>
              <a:buNone/>
            </a:pPr>
            <a:r>
              <a:rPr lang="ru-RU" sz="3200" dirty="0" smtClean="0">
                <a:solidFill>
                  <a:srgbClr val="002060"/>
                </a:solidFill>
                <a:latin typeface="Times New Roman" pitchFamily="18" charset="0"/>
                <a:cs typeface="Times New Roman" pitchFamily="18" charset="0"/>
              </a:rPr>
              <a:t> </a:t>
            </a:r>
            <a:r>
              <a:rPr lang="ru-RU" sz="3200" dirty="0" smtClean="0">
                <a:solidFill>
                  <a:srgbClr val="002060"/>
                </a:solidFill>
                <a:latin typeface="Times New Roman" pitchFamily="18" charset="0"/>
                <a:cs typeface="Times New Roman" pitchFamily="18" charset="0"/>
              </a:rPr>
              <a:t>                               Слушать – внимательно! </a:t>
            </a:r>
            <a:endParaRPr lang="ru-RU" sz="3200" dirty="0" smtClean="0">
              <a:solidFill>
                <a:srgbClr val="002060"/>
              </a:solidFill>
              <a:latin typeface="Times New Roman" pitchFamily="18" charset="0"/>
              <a:cs typeface="Times New Roman" pitchFamily="18" charset="0"/>
            </a:endParaRPr>
          </a:p>
          <a:p>
            <a:endParaRPr lang="ru-RU" sz="3200" dirty="0">
              <a:latin typeface="Times New Roman" pitchFamily="18" charset="0"/>
              <a:cs typeface="Times New Roman" pitchFamily="18" charset="0"/>
            </a:endParaRPr>
          </a:p>
        </p:txBody>
      </p:sp>
      <p:sp>
        <p:nvSpPr>
          <p:cNvPr id="3" name="Заголовок 2"/>
          <p:cNvSpPr>
            <a:spLocks noGrp="1"/>
          </p:cNvSpPr>
          <p:nvPr>
            <p:ph type="title"/>
          </p:nvPr>
        </p:nvSpPr>
        <p:spPr>
          <a:xfrm>
            <a:off x="457200" y="357166"/>
            <a:ext cx="8229600" cy="1060472"/>
          </a:xfrm>
        </p:spPr>
        <p:txBody>
          <a:bodyPr>
            <a:normAutofit fontScale="90000"/>
          </a:bodyPr>
          <a:lstStyle/>
          <a:p>
            <a:pPr algn="ctr"/>
            <a:r>
              <a:rPr lang="ru-RU" sz="3200" dirty="0" smtClean="0">
                <a:solidFill>
                  <a:srgbClr val="002060"/>
                </a:solidFill>
                <a:effectLst/>
                <a:latin typeface="Times New Roman" pitchFamily="18" charset="0"/>
                <a:cs typeface="Times New Roman" pitchFamily="18" charset="0"/>
              </a:rPr>
              <a:t>Наша команда: «Умники и умницы»</a:t>
            </a:r>
            <a:br>
              <a:rPr lang="ru-RU" sz="3200" dirty="0" smtClean="0">
                <a:solidFill>
                  <a:srgbClr val="002060"/>
                </a:solidFill>
                <a:effectLst/>
                <a:latin typeface="Times New Roman" pitchFamily="18" charset="0"/>
                <a:cs typeface="Times New Roman" pitchFamily="18" charset="0"/>
              </a:rPr>
            </a:br>
            <a:endParaRPr lang="ru-RU" sz="3200" dirty="0">
              <a:solidFill>
                <a:srgbClr val="002060"/>
              </a:solidFill>
              <a:effectLst/>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F:\Картинки жив\imgpreview (49).jpg"/>
          <p:cNvPicPr>
            <a:picLocks noChangeAspect="1" noChangeArrowheads="1"/>
          </p:cNvPicPr>
          <p:nvPr/>
        </p:nvPicPr>
        <p:blipFill>
          <a:blip r:embed="rId2"/>
          <a:srcRect/>
          <a:stretch>
            <a:fillRect/>
          </a:stretch>
        </p:blipFill>
        <p:spPr bwMode="auto">
          <a:xfrm>
            <a:off x="3480113" y="0"/>
            <a:ext cx="5663887" cy="4786346"/>
          </a:xfrm>
          <a:prstGeom prst="ellipse">
            <a:avLst/>
          </a:prstGeom>
          <a:ln>
            <a:noFill/>
          </a:ln>
          <a:effectLst>
            <a:softEdge rad="112500"/>
          </a:effectLst>
        </p:spPr>
      </p:pic>
      <p:sp>
        <p:nvSpPr>
          <p:cNvPr id="2" name="Содержимое 1"/>
          <p:cNvSpPr>
            <a:spLocks noGrp="1"/>
          </p:cNvSpPr>
          <p:nvPr>
            <p:ph idx="1"/>
          </p:nvPr>
        </p:nvSpPr>
        <p:spPr>
          <a:xfrm>
            <a:off x="214282" y="1071546"/>
            <a:ext cx="4429156" cy="5572164"/>
          </a:xfrm>
        </p:spPr>
        <p:txBody>
          <a:bodyPr>
            <a:normAutofit/>
          </a:bodyPr>
          <a:lstStyle/>
          <a:p>
            <a:r>
              <a:rPr lang="ru-RU" sz="2400" b="1" i="1" u="sng" dirty="0" smtClean="0">
                <a:latin typeface="Times New Roman" pitchFamily="18" charset="0"/>
                <a:cs typeface="Times New Roman" pitchFamily="18" charset="0"/>
              </a:rPr>
              <a:t>По горизонтали: </a:t>
            </a:r>
          </a:p>
          <a:p>
            <a:pPr>
              <a:buNone/>
            </a:pPr>
            <a:r>
              <a:rPr lang="ru-RU" sz="2400" dirty="0" smtClean="0">
                <a:latin typeface="Times New Roman" pitchFamily="18" charset="0"/>
                <a:cs typeface="Times New Roman" pitchFamily="18" charset="0"/>
              </a:rPr>
              <a:t>1. Большой, сильный, страшный, зелёный. Земноводное животное.</a:t>
            </a:r>
          </a:p>
          <a:p>
            <a:r>
              <a:rPr lang="ru-RU" sz="2400" b="1" i="1" u="sng" dirty="0" smtClean="0">
                <a:latin typeface="Times New Roman" pitchFamily="18" charset="0"/>
                <a:cs typeface="Times New Roman" pitchFamily="18" charset="0"/>
              </a:rPr>
              <a:t>По вертикали: </a:t>
            </a:r>
          </a:p>
          <a:p>
            <a:pPr>
              <a:buNone/>
            </a:pPr>
            <a:r>
              <a:rPr lang="ru-RU" sz="2400" dirty="0" smtClean="0">
                <a:latin typeface="Times New Roman" pitchFamily="18" charset="0"/>
                <a:cs typeface="Times New Roman" pitchFamily="18" charset="0"/>
              </a:rPr>
              <a:t>1. Красивое животное с длинной шеей.</a:t>
            </a:r>
          </a:p>
          <a:p>
            <a:pPr>
              <a:buNone/>
            </a:pPr>
            <a:r>
              <a:rPr lang="ru-RU" sz="2400" dirty="0" smtClean="0">
                <a:latin typeface="Times New Roman" pitchFamily="18" charset="0"/>
                <a:cs typeface="Times New Roman" pitchFamily="18" charset="0"/>
              </a:rPr>
              <a:t>2. Гуляет по саванне,  большие уши  и с длинным носом.</a:t>
            </a:r>
          </a:p>
          <a:p>
            <a:pPr>
              <a:buNone/>
            </a:pPr>
            <a:r>
              <a:rPr lang="ru-RU" sz="2400" dirty="0" smtClean="0">
                <a:latin typeface="Times New Roman" pitchFamily="18" charset="0"/>
                <a:cs typeface="Times New Roman" pitchFamily="18" charset="0"/>
              </a:rPr>
              <a:t>3. Хищный зверь «царь зверей».  </a:t>
            </a:r>
            <a:endParaRPr lang="ru-RU" sz="2400" dirty="0">
              <a:latin typeface="Times New Roman" pitchFamily="18" charset="0"/>
              <a:cs typeface="Times New Roman" pitchFamily="18" charset="0"/>
            </a:endParaRPr>
          </a:p>
        </p:txBody>
      </p:sp>
      <p:sp>
        <p:nvSpPr>
          <p:cNvPr id="3" name="Заголовок 2"/>
          <p:cNvSpPr>
            <a:spLocks noGrp="1"/>
          </p:cNvSpPr>
          <p:nvPr>
            <p:ph type="title"/>
          </p:nvPr>
        </p:nvSpPr>
        <p:spPr>
          <a:xfrm>
            <a:off x="457200" y="274638"/>
            <a:ext cx="8229600" cy="582594"/>
          </a:xfrm>
        </p:spPr>
        <p:txBody>
          <a:bodyPr>
            <a:normAutofit/>
          </a:bodyPr>
          <a:lstStyle/>
          <a:p>
            <a:r>
              <a:rPr lang="ru-RU" sz="2800" u="sng" dirty="0" smtClean="0">
                <a:solidFill>
                  <a:srgbClr val="002060"/>
                </a:solidFill>
                <a:effectLst/>
                <a:latin typeface="Times New Roman" pitchFamily="18" charset="0"/>
                <a:cs typeface="Times New Roman" pitchFamily="18" charset="0"/>
              </a:rPr>
              <a:t>Разгадайте </a:t>
            </a:r>
            <a:r>
              <a:rPr lang="ru-RU" sz="2800" u="sng" dirty="0" smtClean="0">
                <a:solidFill>
                  <a:srgbClr val="002060"/>
                </a:solidFill>
                <a:effectLst/>
                <a:latin typeface="Times New Roman" pitchFamily="18" charset="0"/>
                <a:cs typeface="Times New Roman" pitchFamily="18" charset="0"/>
              </a:rPr>
              <a:t>кроссворд</a:t>
            </a:r>
            <a:r>
              <a:rPr lang="ru-RU" sz="2800" u="sng" dirty="0" smtClean="0">
                <a:solidFill>
                  <a:srgbClr val="002060"/>
                </a:solidFill>
                <a:effectLst/>
                <a:latin typeface="Times New Roman" pitchFamily="18" charset="0"/>
                <a:cs typeface="Times New Roman" pitchFamily="18" charset="0"/>
              </a:rPr>
              <a:t>:</a:t>
            </a:r>
            <a:endParaRPr lang="ru-RU" sz="2800" u="sng" dirty="0">
              <a:solidFill>
                <a:srgbClr val="002060"/>
              </a:solidFill>
              <a:effectLst/>
              <a:latin typeface="Times New Roman" pitchFamily="18" charset="0"/>
              <a:cs typeface="Times New Roman" pitchFamily="18" charset="0"/>
            </a:endParaRPr>
          </a:p>
        </p:txBody>
      </p:sp>
      <p:sp>
        <p:nvSpPr>
          <p:cNvPr id="9" name="Прямоугольник 8"/>
          <p:cNvSpPr/>
          <p:nvPr/>
        </p:nvSpPr>
        <p:spPr>
          <a:xfrm>
            <a:off x="5000628" y="2786058"/>
            <a:ext cx="500066" cy="5572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Прямоугольник 9"/>
          <p:cNvSpPr/>
          <p:nvPr/>
        </p:nvSpPr>
        <p:spPr>
          <a:xfrm>
            <a:off x="5429256" y="2786058"/>
            <a:ext cx="500066"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Прямоугольник 10"/>
          <p:cNvSpPr/>
          <p:nvPr/>
        </p:nvSpPr>
        <p:spPr>
          <a:xfrm>
            <a:off x="5929322" y="2786058"/>
            <a:ext cx="571504"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Прямоугольник 12"/>
          <p:cNvSpPr/>
          <p:nvPr/>
        </p:nvSpPr>
        <p:spPr>
          <a:xfrm>
            <a:off x="7358082" y="2786058"/>
            <a:ext cx="428628"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Прямоугольник 13"/>
          <p:cNvSpPr/>
          <p:nvPr/>
        </p:nvSpPr>
        <p:spPr>
          <a:xfrm>
            <a:off x="6429388" y="2786058"/>
            <a:ext cx="428628"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Прямоугольник 14"/>
          <p:cNvSpPr/>
          <p:nvPr/>
        </p:nvSpPr>
        <p:spPr>
          <a:xfrm>
            <a:off x="6858016" y="2786058"/>
            <a:ext cx="500066"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Прямоугольник 15"/>
          <p:cNvSpPr/>
          <p:nvPr/>
        </p:nvSpPr>
        <p:spPr>
          <a:xfrm>
            <a:off x="7786710" y="2786058"/>
            <a:ext cx="428628"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3</a:t>
            </a:r>
            <a:endParaRPr lang="ru-RU" b="1" dirty="0">
              <a:solidFill>
                <a:schemeClr val="tx1"/>
              </a:solidFill>
            </a:endParaRPr>
          </a:p>
        </p:txBody>
      </p:sp>
      <p:sp>
        <p:nvSpPr>
          <p:cNvPr id="17" name="Прямоугольник 16"/>
          <p:cNvSpPr/>
          <p:nvPr/>
        </p:nvSpPr>
        <p:spPr>
          <a:xfrm>
            <a:off x="4572000" y="2786058"/>
            <a:ext cx="414366"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1</a:t>
            </a:r>
            <a:endParaRPr lang="ru-RU" b="1" dirty="0">
              <a:solidFill>
                <a:schemeClr val="tx1"/>
              </a:solidFill>
            </a:endParaRPr>
          </a:p>
        </p:txBody>
      </p:sp>
      <p:sp>
        <p:nvSpPr>
          <p:cNvPr id="18" name="Прямоугольник 17"/>
          <p:cNvSpPr/>
          <p:nvPr/>
        </p:nvSpPr>
        <p:spPr>
          <a:xfrm>
            <a:off x="6429388" y="2214554"/>
            <a:ext cx="414366"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Прямоугольник 18"/>
          <p:cNvSpPr/>
          <p:nvPr/>
        </p:nvSpPr>
        <p:spPr>
          <a:xfrm>
            <a:off x="5000628" y="3929066"/>
            <a:ext cx="414366"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Прямоугольник 19"/>
          <p:cNvSpPr/>
          <p:nvPr/>
        </p:nvSpPr>
        <p:spPr>
          <a:xfrm>
            <a:off x="5000628" y="3357562"/>
            <a:ext cx="414366"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Прямоугольник 20"/>
          <p:cNvSpPr/>
          <p:nvPr/>
        </p:nvSpPr>
        <p:spPr>
          <a:xfrm>
            <a:off x="5000628" y="1643050"/>
            <a:ext cx="414366"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1</a:t>
            </a:r>
            <a:endParaRPr lang="ru-RU" b="1" dirty="0">
              <a:solidFill>
                <a:schemeClr val="tx1"/>
              </a:solidFill>
            </a:endParaRPr>
          </a:p>
        </p:txBody>
      </p:sp>
      <p:sp>
        <p:nvSpPr>
          <p:cNvPr id="22" name="Прямоугольник 21"/>
          <p:cNvSpPr/>
          <p:nvPr/>
        </p:nvSpPr>
        <p:spPr>
          <a:xfrm>
            <a:off x="5000628" y="2214554"/>
            <a:ext cx="414366"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Прямоугольник 22"/>
          <p:cNvSpPr/>
          <p:nvPr/>
        </p:nvSpPr>
        <p:spPr>
          <a:xfrm>
            <a:off x="7786710" y="3357562"/>
            <a:ext cx="414366"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4" name="Прямоугольник 23"/>
          <p:cNvSpPr/>
          <p:nvPr/>
        </p:nvSpPr>
        <p:spPr>
          <a:xfrm>
            <a:off x="7786710" y="3929066"/>
            <a:ext cx="414366"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8" name="Прямоугольник 27"/>
          <p:cNvSpPr/>
          <p:nvPr/>
        </p:nvSpPr>
        <p:spPr>
          <a:xfrm>
            <a:off x="6429388" y="3357562"/>
            <a:ext cx="414366"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9" name="Прямоугольник 28"/>
          <p:cNvSpPr/>
          <p:nvPr/>
        </p:nvSpPr>
        <p:spPr>
          <a:xfrm>
            <a:off x="6429388" y="1643050"/>
            <a:ext cx="414366"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2</a:t>
            </a:r>
            <a:endParaRPr lang="ru-RU" b="1"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Картинки жив\imgpreview (10).jpg"/>
          <p:cNvPicPr>
            <a:picLocks noGrp="1" noChangeAspect="1" noChangeArrowheads="1"/>
          </p:cNvPicPr>
          <p:nvPr>
            <p:ph idx="1"/>
          </p:nvPr>
        </p:nvPicPr>
        <p:blipFill>
          <a:blip r:embed="rId2"/>
          <a:srcRect/>
          <a:stretch>
            <a:fillRect/>
          </a:stretch>
        </p:blipFill>
        <p:spPr bwMode="auto">
          <a:xfrm>
            <a:off x="1500166" y="1571612"/>
            <a:ext cx="6072230" cy="4286279"/>
          </a:xfrm>
          <a:prstGeom prst="rect">
            <a:avLst/>
          </a:prstGeom>
          <a:noFill/>
        </p:spPr>
      </p:pic>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diamond(in)">
                                      <p:cBhvr>
                                        <p:cTn id="7"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Картинки жив\imgpreview (18).jpg"/>
          <p:cNvPicPr>
            <a:picLocks noChangeAspect="1" noChangeArrowheads="1"/>
          </p:cNvPicPr>
          <p:nvPr/>
        </p:nvPicPr>
        <p:blipFill>
          <a:blip r:embed="rId2"/>
          <a:srcRect/>
          <a:stretch>
            <a:fillRect/>
          </a:stretch>
        </p:blipFill>
        <p:spPr bwMode="auto">
          <a:xfrm>
            <a:off x="6572264" y="5143512"/>
            <a:ext cx="2343150" cy="1543050"/>
          </a:xfrm>
          <a:prstGeom prst="rect">
            <a:avLst/>
          </a:prstGeom>
          <a:noFill/>
        </p:spPr>
      </p:pic>
      <p:sp>
        <p:nvSpPr>
          <p:cNvPr id="3" name="Содержимое 2"/>
          <p:cNvSpPr>
            <a:spLocks noGrp="1"/>
          </p:cNvSpPr>
          <p:nvPr>
            <p:ph idx="1"/>
          </p:nvPr>
        </p:nvSpPr>
        <p:spPr>
          <a:xfrm>
            <a:off x="457200" y="714356"/>
            <a:ext cx="8229600" cy="5786478"/>
          </a:xfrm>
        </p:spPr>
        <p:txBody>
          <a:bodyPr>
            <a:normAutofit fontScale="32500" lnSpcReduction="20000"/>
          </a:bodyPr>
          <a:lstStyle/>
          <a:p>
            <a:pPr>
              <a:buNone/>
            </a:pPr>
            <a:r>
              <a:rPr lang="ru-RU" i="1" dirty="0" smtClean="0"/>
              <a:t>                         </a:t>
            </a:r>
            <a:r>
              <a:rPr lang="ru-RU" sz="7400" i="1" dirty="0" smtClean="0">
                <a:latin typeface="Times New Roman" pitchFamily="18" charset="0"/>
                <a:cs typeface="Times New Roman" pitchFamily="18" charset="0"/>
              </a:rPr>
              <a:t>Лев - одна из самых больших кошек, обыкновенно серо-жёлтого цвета. На конце его длинного хвоста, большой пучок волос, а у самцов на шее длинная косматая грива.</a:t>
            </a:r>
          </a:p>
          <a:p>
            <a:pPr>
              <a:buNone/>
            </a:pPr>
            <a:r>
              <a:rPr lang="ru-RU" sz="7400" i="1" dirty="0" smtClean="0">
                <a:latin typeface="Times New Roman" pitchFamily="18" charset="0"/>
                <a:cs typeface="Times New Roman" pitchFamily="18" charset="0"/>
              </a:rPr>
              <a:t>         Водится лев в саваннах и в горных редких лесах Африки и Южной Азии. По величественному виду, огромной силе и страшному голосу его прозвали «царём зверей».</a:t>
            </a:r>
          </a:p>
          <a:p>
            <a:pPr>
              <a:buNone/>
            </a:pPr>
            <a:r>
              <a:rPr lang="ru-RU" sz="7400" i="1" dirty="0" smtClean="0">
                <a:latin typeface="Times New Roman" pitchFamily="18" charset="0"/>
                <a:cs typeface="Times New Roman" pitchFamily="18" charset="0"/>
              </a:rPr>
              <a:t>         Питается зверь крупными копытными животными величиной с жирафа. Львица своими острыми клыками способна мгновенно умертвить жертву. Остальные ее зубы выполняют роль ножниц, отрезающих куски мяса. Обычно несколько львиц охотятся вместе, бросаясь на добычу из засады. Но несмотря на свою силу, они не осмеливаются нападать на взрослых слонов, носорогов, буйволов и горилл.</a:t>
            </a:r>
          </a:p>
          <a:p>
            <a:endParaRPr lang="ru-RU" sz="4300" i="1" dirty="0"/>
          </a:p>
        </p:txBody>
      </p:sp>
      <p:sp>
        <p:nvSpPr>
          <p:cNvPr id="2" name="Заголовок 1"/>
          <p:cNvSpPr>
            <a:spLocks noGrp="1"/>
          </p:cNvSpPr>
          <p:nvPr>
            <p:ph type="title"/>
          </p:nvPr>
        </p:nvSpPr>
        <p:spPr>
          <a:xfrm>
            <a:off x="457200" y="274638"/>
            <a:ext cx="8229600" cy="296842"/>
          </a:xfrm>
        </p:spPr>
        <p:txBody>
          <a:bodyPr>
            <a:noAutofit/>
          </a:bodyPr>
          <a:lstStyle/>
          <a:p>
            <a:pPr algn="ctr"/>
            <a:r>
              <a:rPr lang="ru-RU" sz="3200" b="0" i="1" dirty="0" smtClean="0">
                <a:solidFill>
                  <a:schemeClr val="tx1"/>
                </a:solidFill>
                <a:effectLst/>
                <a:latin typeface="Times New Roman" pitchFamily="18" charset="0"/>
                <a:cs typeface="Times New Roman" pitchFamily="18" charset="0"/>
              </a:rPr>
              <a:t>Лев</a:t>
            </a:r>
            <a:endParaRPr lang="ru-RU" sz="3200" b="0" i="1" dirty="0">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F:\Картинки жив\imgpreview (24).jpg"/>
          <p:cNvPicPr>
            <a:picLocks noGrp="1" noChangeAspect="1" noChangeArrowheads="1"/>
          </p:cNvPicPr>
          <p:nvPr>
            <p:ph sz="half" idx="2"/>
          </p:nvPr>
        </p:nvPicPr>
        <p:blipFill>
          <a:blip r:embed="rId2"/>
          <a:srcRect/>
          <a:stretch>
            <a:fillRect/>
          </a:stretch>
        </p:blipFill>
        <p:spPr bwMode="auto">
          <a:xfrm>
            <a:off x="5429256" y="3857628"/>
            <a:ext cx="3552527" cy="2794654"/>
          </a:xfrm>
          <a:prstGeom prst="rect">
            <a:avLst/>
          </a:prstGeom>
          <a:ln>
            <a:noFill/>
          </a:ln>
          <a:effectLst>
            <a:outerShdw blurRad="292100" dist="139700" dir="2700000" algn="tl" rotWithShape="0">
              <a:srgbClr val="333333">
                <a:alpha val="65000"/>
              </a:srgbClr>
            </a:outerShdw>
          </a:effectLst>
        </p:spPr>
      </p:pic>
      <p:sp>
        <p:nvSpPr>
          <p:cNvPr id="2" name="Содержимое 1"/>
          <p:cNvSpPr>
            <a:spLocks noGrp="1"/>
          </p:cNvSpPr>
          <p:nvPr>
            <p:ph sz="half" idx="1"/>
          </p:nvPr>
        </p:nvSpPr>
        <p:spPr>
          <a:xfrm>
            <a:off x="0" y="1142984"/>
            <a:ext cx="5715008" cy="4864307"/>
          </a:xfrm>
        </p:spPr>
        <p:txBody>
          <a:bodyPr>
            <a:normAutofit/>
          </a:bodyPr>
          <a:lstStyle/>
          <a:p>
            <a:r>
              <a:rPr lang="ru-RU" sz="3200" dirty="0" smtClean="0">
                <a:latin typeface="Times New Roman" pitchFamily="18" charset="0"/>
                <a:cs typeface="Times New Roman" pitchFamily="18" charset="0"/>
              </a:rPr>
              <a:t>Текст – описание состоит чаще всего из нескольких частей. В каждой части раскрывается одна из особенностей описываемого события, явления, предмета.</a:t>
            </a:r>
            <a:endParaRPr lang="ru-RU" sz="3200" dirty="0">
              <a:latin typeface="Times New Roman" pitchFamily="18" charset="0"/>
              <a:cs typeface="Times New Roman" pitchFamily="18" charset="0"/>
            </a:endParaRPr>
          </a:p>
        </p:txBody>
      </p:sp>
      <p:sp>
        <p:nvSpPr>
          <p:cNvPr id="4" name="Заголовок 3"/>
          <p:cNvSpPr>
            <a:spLocks noGrp="1"/>
          </p:cNvSpPr>
          <p:nvPr>
            <p:ph type="title"/>
          </p:nvPr>
        </p:nvSpPr>
        <p:spPr/>
        <p:txBody>
          <a:bodyPr>
            <a:normAutofit/>
          </a:bodyPr>
          <a:lstStyle/>
          <a:p>
            <a:r>
              <a:rPr lang="ru-RU" sz="3200" dirty="0" smtClean="0">
                <a:effectLst/>
                <a:latin typeface="Times New Roman" pitchFamily="18" charset="0"/>
                <a:cs typeface="Times New Roman" pitchFamily="18" charset="0"/>
              </a:rPr>
              <a:t>                      Текст - описание</a:t>
            </a:r>
            <a:endParaRPr lang="ru-RU" sz="3200" dirty="0">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F:\Картинки жив\imgpreview (49).jpg"/>
          <p:cNvPicPr>
            <a:picLocks noChangeAspect="1" noChangeArrowheads="1"/>
          </p:cNvPicPr>
          <p:nvPr/>
        </p:nvPicPr>
        <p:blipFill>
          <a:blip r:embed="rId2"/>
          <a:srcRect/>
          <a:stretch>
            <a:fillRect/>
          </a:stretch>
        </p:blipFill>
        <p:spPr bwMode="auto">
          <a:xfrm>
            <a:off x="4214810" y="714356"/>
            <a:ext cx="4929190" cy="5000660"/>
          </a:xfrm>
          <a:prstGeom prst="rect">
            <a:avLst/>
          </a:prstGeom>
          <a:noFill/>
        </p:spPr>
      </p:pic>
      <p:sp>
        <p:nvSpPr>
          <p:cNvPr id="3" name="Содержимое 2"/>
          <p:cNvSpPr>
            <a:spLocks noGrp="1"/>
          </p:cNvSpPr>
          <p:nvPr>
            <p:ph idx="1"/>
          </p:nvPr>
        </p:nvSpPr>
        <p:spPr>
          <a:xfrm>
            <a:off x="142844" y="1285860"/>
            <a:ext cx="7929618" cy="4721431"/>
          </a:xfrm>
        </p:spPr>
        <p:txBody>
          <a:bodyPr>
            <a:noAutofit/>
          </a:bodyPr>
          <a:lstStyle/>
          <a:p>
            <a:r>
              <a:rPr lang="ru-RU" sz="3200" dirty="0" smtClean="0">
                <a:latin typeface="Times New Roman" pitchFamily="18" charset="0"/>
                <a:cs typeface="Times New Roman" pitchFamily="18" charset="0"/>
              </a:rPr>
              <a:t> Определите тип текста</a:t>
            </a:r>
          </a:p>
          <a:p>
            <a:r>
              <a:rPr lang="en-US"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Словарная </a:t>
            </a:r>
            <a:r>
              <a:rPr lang="ru-RU" sz="3200" dirty="0" smtClean="0">
                <a:latin typeface="Times New Roman" pitchFamily="18" charset="0"/>
                <a:cs typeface="Times New Roman" pitchFamily="18" charset="0"/>
              </a:rPr>
              <a:t>работа</a:t>
            </a:r>
          </a:p>
          <a:p>
            <a:r>
              <a:rPr lang="ru-RU"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Составьте план текста</a:t>
            </a:r>
            <a:endParaRPr lang="ru-RU" sz="3200" dirty="0" smtClean="0">
              <a:latin typeface="Times New Roman" pitchFamily="18" charset="0"/>
              <a:cs typeface="Times New Roman" pitchFamily="18" charset="0"/>
            </a:endParaRPr>
          </a:p>
          <a:p>
            <a:r>
              <a:rPr lang="ru-RU" sz="3200" dirty="0" smtClean="0">
                <a:latin typeface="Times New Roman" pitchFamily="18" charset="0"/>
                <a:cs typeface="Times New Roman" pitchFamily="18" charset="0"/>
              </a:rPr>
              <a:t> Опишите льва</a:t>
            </a:r>
          </a:p>
          <a:p>
            <a:r>
              <a:rPr lang="ru-RU" sz="3200" dirty="0" smtClean="0">
                <a:latin typeface="Times New Roman" pitchFamily="18" charset="0"/>
                <a:cs typeface="Times New Roman" pitchFamily="18" charset="0"/>
              </a:rPr>
              <a:t> Где </a:t>
            </a:r>
            <a:r>
              <a:rPr lang="ru-RU" sz="3200" dirty="0" smtClean="0">
                <a:latin typeface="Times New Roman" pitchFamily="18" charset="0"/>
                <a:cs typeface="Times New Roman" pitchFamily="18" charset="0"/>
              </a:rPr>
              <a:t>водятся львы</a:t>
            </a:r>
            <a:r>
              <a:rPr lang="ru-RU" sz="3200" dirty="0" smtClean="0">
                <a:latin typeface="Times New Roman" pitchFamily="18" charset="0"/>
                <a:cs typeface="Times New Roman" pitchFamily="18" charset="0"/>
              </a:rPr>
              <a:t>?</a:t>
            </a:r>
          </a:p>
          <a:p>
            <a:r>
              <a:rPr lang="ru-RU" sz="3200" dirty="0" smtClean="0">
                <a:latin typeface="Times New Roman" pitchFamily="18" charset="0"/>
                <a:cs typeface="Times New Roman" pitchFamily="18" charset="0"/>
              </a:rPr>
              <a:t> Как прозвали львов и почему?</a:t>
            </a:r>
            <a:endParaRPr lang="ru-RU" sz="3200" dirty="0" smtClean="0">
              <a:latin typeface="Times New Roman" pitchFamily="18" charset="0"/>
              <a:cs typeface="Times New Roman" pitchFamily="18" charset="0"/>
            </a:endParaRPr>
          </a:p>
          <a:p>
            <a:r>
              <a:rPr lang="ru-RU" sz="3200" dirty="0" smtClean="0">
                <a:latin typeface="Times New Roman" pitchFamily="18" charset="0"/>
                <a:cs typeface="Times New Roman" pitchFamily="18" charset="0"/>
              </a:rPr>
              <a:t> Чем </a:t>
            </a:r>
            <a:r>
              <a:rPr lang="ru-RU" sz="3200" dirty="0" smtClean="0">
                <a:latin typeface="Times New Roman" pitchFamily="18" charset="0"/>
                <a:cs typeface="Times New Roman" pitchFamily="18" charset="0"/>
              </a:rPr>
              <a:t>питаются львы? Как они охотятся? </a:t>
            </a:r>
            <a:r>
              <a:rPr lang="ru-RU" sz="3200" dirty="0" smtClean="0">
                <a:latin typeface="Times New Roman" pitchFamily="18" charset="0"/>
                <a:cs typeface="Times New Roman" pitchFamily="18" charset="0"/>
              </a:rPr>
              <a:t>  На </a:t>
            </a:r>
            <a:r>
              <a:rPr lang="ru-RU" sz="3200" dirty="0" smtClean="0">
                <a:latin typeface="Times New Roman" pitchFamily="18" charset="0"/>
                <a:cs typeface="Times New Roman" pitchFamily="18" charset="0"/>
              </a:rPr>
              <a:t>каких взрослых животных львицы </a:t>
            </a:r>
            <a:endParaRPr lang="ru-RU" sz="3200" dirty="0" smtClean="0">
              <a:latin typeface="Times New Roman" pitchFamily="18" charset="0"/>
              <a:cs typeface="Times New Roman" pitchFamily="18" charset="0"/>
            </a:endParaRPr>
          </a:p>
          <a:p>
            <a:pPr>
              <a:buNone/>
            </a:pPr>
            <a:r>
              <a:rPr lang="ru-RU" sz="3200" dirty="0" smtClean="0">
                <a:latin typeface="Times New Roman" pitchFamily="18" charset="0"/>
                <a:cs typeface="Times New Roman" pitchFamily="18" charset="0"/>
              </a:rPr>
              <a:t>не </a:t>
            </a:r>
            <a:r>
              <a:rPr lang="ru-RU" sz="3200" dirty="0" smtClean="0">
                <a:latin typeface="Times New Roman" pitchFamily="18" charset="0"/>
                <a:cs typeface="Times New Roman" pitchFamily="18" charset="0"/>
              </a:rPr>
              <a:t>нападают? </a:t>
            </a:r>
            <a:endParaRPr lang="ru-RU" sz="3200" dirty="0">
              <a:latin typeface="Times New Roman" pitchFamily="18" charset="0"/>
              <a:cs typeface="Times New Roman" pitchFamily="18" charset="0"/>
            </a:endParaRPr>
          </a:p>
        </p:txBody>
      </p:sp>
      <p:sp>
        <p:nvSpPr>
          <p:cNvPr id="2" name="Заголовок 1"/>
          <p:cNvSpPr>
            <a:spLocks noGrp="1"/>
          </p:cNvSpPr>
          <p:nvPr>
            <p:ph type="title"/>
          </p:nvPr>
        </p:nvSpPr>
        <p:spPr>
          <a:xfrm>
            <a:off x="457200" y="0"/>
            <a:ext cx="8229600" cy="1417638"/>
          </a:xfrm>
        </p:spPr>
        <p:txBody>
          <a:bodyPr>
            <a:normAutofit/>
          </a:bodyPr>
          <a:lstStyle/>
          <a:p>
            <a:r>
              <a:rPr lang="ru-RU" sz="3200" dirty="0" smtClean="0">
                <a:latin typeface="Times New Roman" pitchFamily="18" charset="0"/>
                <a:cs typeface="Times New Roman" pitchFamily="18" charset="0"/>
              </a:rPr>
              <a:t>                   </a:t>
            </a:r>
            <a:r>
              <a:rPr lang="ru-RU" sz="3200" dirty="0" smtClean="0">
                <a:solidFill>
                  <a:srgbClr val="FF0000"/>
                </a:solidFill>
                <a:effectLst/>
                <a:latin typeface="Times New Roman" pitchFamily="18" charset="0"/>
                <a:cs typeface="Times New Roman" pitchFamily="18" charset="0"/>
              </a:rPr>
              <a:t>Литературное чтение</a:t>
            </a:r>
            <a:r>
              <a:rPr lang="ru-RU" sz="3200" b="0" dirty="0" smtClean="0">
                <a:solidFill>
                  <a:srgbClr val="FF0000"/>
                </a:solidFill>
                <a:effectLst/>
                <a:latin typeface="Times New Roman" pitchFamily="18" charset="0"/>
                <a:cs typeface="Times New Roman" pitchFamily="18" charset="0"/>
              </a:rPr>
              <a:t/>
            </a:r>
            <a:br>
              <a:rPr lang="ru-RU" sz="3200" b="0" dirty="0" smtClean="0">
                <a:solidFill>
                  <a:srgbClr val="FF0000"/>
                </a:solidFill>
                <a:effectLst/>
                <a:latin typeface="Times New Roman" pitchFamily="18" charset="0"/>
                <a:cs typeface="Times New Roman" pitchFamily="18" charset="0"/>
              </a:rPr>
            </a:br>
            <a:r>
              <a:rPr lang="ru-RU" sz="3200" b="0" dirty="0" smtClean="0">
                <a:solidFill>
                  <a:schemeClr val="tx1"/>
                </a:solidFill>
                <a:effectLst/>
                <a:latin typeface="Times New Roman" pitchFamily="18" charset="0"/>
                <a:cs typeface="Times New Roman" pitchFamily="18" charset="0"/>
              </a:rPr>
              <a:t>А1. </a:t>
            </a:r>
            <a:endParaRPr lang="ru-RU" sz="3200" b="0" dirty="0">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214282" y="1481328"/>
            <a:ext cx="5214974" cy="4525963"/>
          </a:xfrm>
        </p:spPr>
        <p:txBody>
          <a:bodyPr>
            <a:normAutofit/>
          </a:bodyPr>
          <a:lstStyle/>
          <a:p>
            <a:r>
              <a:rPr lang="ru-RU" sz="3200" dirty="0" smtClean="0">
                <a:latin typeface="Times New Roman" pitchFamily="18" charset="0"/>
                <a:cs typeface="Times New Roman" pitchFamily="18" charset="0"/>
              </a:rPr>
              <a:t>1. Засаживание территории растениями;</a:t>
            </a:r>
          </a:p>
          <a:p>
            <a:r>
              <a:rPr lang="ru-RU" sz="3200" dirty="0" smtClean="0">
                <a:latin typeface="Times New Roman" pitchFamily="18" charset="0"/>
                <a:cs typeface="Times New Roman" pitchFamily="18" charset="0"/>
              </a:rPr>
              <a:t>2. Замаскированное расположение;</a:t>
            </a:r>
          </a:p>
          <a:p>
            <a:r>
              <a:rPr lang="ru-RU" sz="3200" dirty="0" smtClean="0">
                <a:latin typeface="Times New Roman" pitchFamily="18" charset="0"/>
                <a:cs typeface="Times New Roman" pitchFamily="18" charset="0"/>
              </a:rPr>
              <a:t>3. Растения для посадки.</a:t>
            </a:r>
            <a:endParaRPr lang="ru-RU" sz="3200" dirty="0">
              <a:latin typeface="Times New Roman" pitchFamily="18" charset="0"/>
              <a:cs typeface="Times New Roman" pitchFamily="18" charset="0"/>
            </a:endParaRPr>
          </a:p>
        </p:txBody>
      </p:sp>
      <p:sp>
        <p:nvSpPr>
          <p:cNvPr id="2" name="Заголовок 1"/>
          <p:cNvSpPr>
            <a:spLocks noGrp="1"/>
          </p:cNvSpPr>
          <p:nvPr>
            <p:ph type="title"/>
          </p:nvPr>
        </p:nvSpPr>
        <p:spPr/>
        <p:txBody>
          <a:bodyPr>
            <a:normAutofit/>
          </a:bodyPr>
          <a:lstStyle/>
          <a:p>
            <a:r>
              <a:rPr lang="ru-RU" sz="3200" dirty="0" smtClean="0">
                <a:latin typeface="Times New Roman" pitchFamily="18" charset="0"/>
                <a:cs typeface="Times New Roman" pitchFamily="18" charset="0"/>
              </a:rPr>
              <a:t>А2. Определите </a:t>
            </a:r>
            <a:r>
              <a:rPr lang="ru-RU" sz="3200" dirty="0" smtClean="0">
                <a:effectLst/>
                <a:latin typeface="Times New Roman" pitchFamily="18" charset="0"/>
                <a:cs typeface="Times New Roman" pitchFamily="18" charset="0"/>
              </a:rPr>
              <a:t>значение</a:t>
            </a:r>
            <a:r>
              <a:rPr lang="ru-RU" sz="3200" dirty="0" smtClean="0">
                <a:latin typeface="Times New Roman" pitchFamily="18" charset="0"/>
                <a:cs typeface="Times New Roman" pitchFamily="18" charset="0"/>
              </a:rPr>
              <a:t> слова «засада»</a:t>
            </a:r>
            <a:endParaRPr lang="ru-RU" sz="3200" dirty="0">
              <a:latin typeface="Times New Roman" pitchFamily="18" charset="0"/>
              <a:cs typeface="Times New Roman" pitchFamily="18" charset="0"/>
            </a:endParaRPr>
          </a:p>
        </p:txBody>
      </p:sp>
      <p:pic>
        <p:nvPicPr>
          <p:cNvPr id="3074" name="Picture 2" descr="F:\Картинки жив\imgpreview (21).jpg"/>
          <p:cNvPicPr>
            <a:picLocks noGrp="1" noChangeAspect="1" noChangeArrowheads="1"/>
          </p:cNvPicPr>
          <p:nvPr>
            <p:ph sz="half" idx="2"/>
          </p:nvPr>
        </p:nvPicPr>
        <p:blipFill>
          <a:blip r:embed="rId2"/>
          <a:srcRect/>
          <a:stretch>
            <a:fillRect/>
          </a:stretch>
        </p:blipFill>
        <p:spPr bwMode="auto">
          <a:xfrm>
            <a:off x="5072066" y="3714752"/>
            <a:ext cx="3857652" cy="2857520"/>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422</TotalTime>
  <Words>804</Words>
  <PresentationFormat>Экран (4:3)</PresentationFormat>
  <Paragraphs>100</Paragraphs>
  <Slides>22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Открытая</vt:lpstr>
      <vt:lpstr>Муниципальное бюджетное общеобразовательное учреждение  средняя общеобразовательная школа с.Кунгуртуг Тере-Хольского района</vt:lpstr>
      <vt:lpstr>Цели и задачи урока:</vt:lpstr>
      <vt:lpstr>Наша команда: «Умники и умницы» </vt:lpstr>
      <vt:lpstr>Разгадайте кроссворд:</vt:lpstr>
      <vt:lpstr>Слайд 5</vt:lpstr>
      <vt:lpstr>Лев</vt:lpstr>
      <vt:lpstr>                      Текст - описание</vt:lpstr>
      <vt:lpstr>                   Литературное чтение А1. </vt:lpstr>
      <vt:lpstr>А2. Определите значение слова «засада»</vt:lpstr>
      <vt:lpstr>В1. Допиши предложение из текста</vt:lpstr>
      <vt:lpstr>В2. Расскажи, почему этих животных и птиц так прозвали?</vt:lpstr>
      <vt:lpstr> С1.Правильно составь деформированное предложение</vt:lpstr>
      <vt:lpstr>С1. Уточни значение слова «величественный». Составь предложение с этим словом.</vt:lpstr>
      <vt:lpstr>Игра: Сочиняем небылицу</vt:lpstr>
      <vt:lpstr>                     Русский язык  А1. Найди орфограммы в тексте и определи их по опознавательным признакам.</vt:lpstr>
      <vt:lpstr>А2. Вставь в слова пропущенные буквы:</vt:lpstr>
      <vt:lpstr>В1. Найди и исправь ошибки в словах, запиши слова правильно, указав проверочные слова:</vt:lpstr>
      <vt:lpstr>                     Математика  А1. Сравните, кто больше весит? (слон, лев, носорог)</vt:lpstr>
      <vt:lpstr>        С1. Реши задачу</vt:lpstr>
      <vt:lpstr>Составь и запиши сообщение о животном Африки (по выбору)</vt:lpstr>
      <vt:lpstr>Слайд 21</vt:lpstr>
      <vt:lpstr>Спасибо за внимание!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Лев</dc:title>
  <cp:lastModifiedBy>пользователь</cp:lastModifiedBy>
  <cp:revision>52</cp:revision>
  <dcterms:modified xsi:type="dcterms:W3CDTF">2019-12-13T14:16:36Z</dcterms:modified>
</cp:coreProperties>
</file>