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59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181993"/>
          </a:xfrm>
        </p:spPr>
        <p:txBody>
          <a:bodyPr>
            <a:noAutofit/>
          </a:bodyPr>
          <a:lstStyle/>
          <a:p>
            <a:r>
              <a:rPr lang="ru-RU" sz="4800" b="1" dirty="0" smtClean="0"/>
              <a:t>Распределение электронов по энергетическим уровням</a:t>
            </a:r>
            <a:br>
              <a:rPr lang="ru-RU" sz="4800" b="1" dirty="0" smtClean="0"/>
            </a:br>
            <a:r>
              <a:rPr lang="ru-RU" sz="4800" b="1" dirty="0" smtClean="0"/>
              <a:t>8 класс, параграф 53, стр.185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500042"/>
            <a:ext cx="8892480" cy="900122"/>
          </a:xfrm>
        </p:spPr>
        <p:txBody>
          <a:bodyPr>
            <a:normAutofit fontScale="62500" lnSpcReduction="20000"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МБОУ СОШ с. Кунгуртуг Тере-Хольского кожууна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Энергетические уровни и электронные </a:t>
            </a:r>
            <a:r>
              <a:rPr lang="ru-RU" b="1" dirty="0" err="1" smtClean="0">
                <a:solidFill>
                  <a:srgbClr val="C00000"/>
                </a:solidFill>
              </a:rPr>
              <a:t>орбитали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785786" y="1785926"/>
            <a:ext cx="1714512" cy="17859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Z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57488" y="1000108"/>
            <a:ext cx="96212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0" dirty="0" smtClean="0"/>
              <a:t>)</a:t>
            </a:r>
            <a:endParaRPr lang="ru-RU" sz="20000" dirty="0"/>
          </a:p>
        </p:txBody>
      </p:sp>
      <p:sp>
        <p:nvSpPr>
          <p:cNvPr id="6" name="TextBox 5"/>
          <p:cNvSpPr txBox="1"/>
          <p:nvPr/>
        </p:nvSpPr>
        <p:spPr>
          <a:xfrm>
            <a:off x="4071934" y="1000108"/>
            <a:ext cx="96212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0" dirty="0" smtClean="0"/>
              <a:t>)</a:t>
            </a:r>
            <a:endParaRPr lang="ru-RU" sz="20000" dirty="0"/>
          </a:p>
        </p:txBody>
      </p:sp>
      <p:sp>
        <p:nvSpPr>
          <p:cNvPr id="7" name="TextBox 6"/>
          <p:cNvSpPr txBox="1"/>
          <p:nvPr/>
        </p:nvSpPr>
        <p:spPr>
          <a:xfrm>
            <a:off x="5357818" y="1071546"/>
            <a:ext cx="96212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0" dirty="0" smtClean="0"/>
              <a:t>)</a:t>
            </a:r>
            <a:endParaRPr lang="ru-RU" sz="20000" dirty="0"/>
          </a:p>
        </p:txBody>
      </p:sp>
      <p:sp>
        <p:nvSpPr>
          <p:cNvPr id="8" name="TextBox 7"/>
          <p:cNvSpPr txBox="1"/>
          <p:nvPr/>
        </p:nvSpPr>
        <p:spPr>
          <a:xfrm>
            <a:off x="7215206" y="1071546"/>
            <a:ext cx="962123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0" dirty="0" smtClean="0"/>
              <a:t>)</a:t>
            </a:r>
            <a:endParaRPr lang="ru-RU" sz="200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2143108" y="3929066"/>
            <a:ext cx="928694" cy="78581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10800000" flipV="1">
            <a:off x="3357554" y="3857628"/>
            <a:ext cx="928694" cy="85725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3643306" y="4357694"/>
            <a:ext cx="1143008" cy="28575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4750595" y="4036223"/>
            <a:ext cx="928694" cy="7143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4714876" y="4429132"/>
            <a:ext cx="1428760" cy="57150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rot="16200000" flipH="1">
            <a:off x="5357818" y="4429132"/>
            <a:ext cx="1571636" cy="71438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10800000" flipV="1">
            <a:off x="6000760" y="4071942"/>
            <a:ext cx="1428760" cy="135732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6572264" y="4786322"/>
            <a:ext cx="1643074" cy="35719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16200000" flipH="1">
            <a:off x="7179487" y="4607727"/>
            <a:ext cx="1071570" cy="1428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16200000" flipH="1">
            <a:off x="7643834" y="4286256"/>
            <a:ext cx="928694" cy="64294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571604" y="4429132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1s</a:t>
            </a:r>
            <a:endParaRPr lang="ru-RU" sz="48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2786050" y="4500570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2s</a:t>
            </a:r>
            <a:endParaRPr lang="ru-RU" sz="48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571868" y="4786322"/>
            <a:ext cx="8274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2p</a:t>
            </a:r>
            <a:endParaRPr lang="ru-RU" sz="48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4357686" y="4572008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3s</a:t>
            </a:r>
            <a:endParaRPr lang="ru-RU" sz="48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4714876" y="5214950"/>
            <a:ext cx="8274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3p</a:t>
            </a:r>
            <a:endParaRPr lang="ru-RU" sz="48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6143636" y="5500702"/>
            <a:ext cx="8274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3d</a:t>
            </a:r>
            <a:endParaRPr lang="ru-RU" sz="48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5500694" y="5286388"/>
            <a:ext cx="742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4s</a:t>
            </a:r>
            <a:endParaRPr lang="ru-RU" sz="48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6858016" y="5715016"/>
            <a:ext cx="8274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4p</a:t>
            </a:r>
            <a:endParaRPr lang="ru-RU" sz="48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7358082" y="5072074"/>
            <a:ext cx="8274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4d</a:t>
            </a:r>
            <a:endParaRPr lang="ru-RU" sz="48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8215338" y="5000636"/>
            <a:ext cx="6928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4f</a:t>
            </a:r>
            <a:endParaRPr lang="ru-RU" sz="4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Распределение электронов по </a:t>
            </a:r>
            <a:r>
              <a:rPr lang="ru-RU" b="1" dirty="0" err="1" smtClean="0">
                <a:solidFill>
                  <a:srgbClr val="C00000"/>
                </a:solidFill>
              </a:rPr>
              <a:t>орбиталям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/>
              <a:t>1. </a:t>
            </a:r>
            <a:r>
              <a:rPr lang="en-US" sz="4000" b="1" dirty="0" smtClean="0">
                <a:solidFill>
                  <a:srgbClr val="FF0000"/>
                </a:solidFill>
              </a:rPr>
              <a:t>s</a:t>
            </a:r>
            <a:r>
              <a:rPr lang="en-US" sz="4000" b="1" dirty="0" smtClean="0"/>
              <a:t>-</a:t>
            </a:r>
            <a:r>
              <a:rPr lang="ru-RU" sz="4000" b="1" dirty="0" err="1" smtClean="0"/>
              <a:t>орбитали</a:t>
            </a:r>
            <a:r>
              <a:rPr lang="ru-RU" sz="4000" b="1" dirty="0" smtClean="0"/>
              <a:t> заполняются </a:t>
            </a:r>
            <a:r>
              <a:rPr lang="ru-RU" sz="4000" b="1" dirty="0" smtClean="0">
                <a:solidFill>
                  <a:srgbClr val="FF0000"/>
                </a:solidFill>
              </a:rPr>
              <a:t>в первую очередь</a:t>
            </a:r>
            <a:r>
              <a:rPr lang="ru-RU" sz="4000" b="1" dirty="0" smtClean="0"/>
              <a:t>. Затем заполняются </a:t>
            </a:r>
            <a:r>
              <a:rPr lang="ru-RU" sz="4400" b="1" dirty="0" err="1" smtClean="0">
                <a:solidFill>
                  <a:srgbClr val="7030A0"/>
                </a:solidFill>
              </a:rPr>
              <a:t>р-</a:t>
            </a:r>
            <a:r>
              <a:rPr lang="ru-RU" b="1" dirty="0" err="1" smtClean="0">
                <a:solidFill>
                  <a:srgbClr val="7030A0"/>
                </a:solidFill>
              </a:rPr>
              <a:t>орбитали</a:t>
            </a:r>
            <a:endParaRPr lang="ru-RU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sz="4000" b="1" dirty="0" smtClean="0"/>
              <a:t>2. На каждой </a:t>
            </a:r>
            <a:r>
              <a:rPr lang="ru-RU" sz="4000" b="1" dirty="0" err="1" smtClean="0"/>
              <a:t>орбитали</a:t>
            </a:r>
            <a:r>
              <a:rPr lang="ru-RU" sz="4000" b="1" dirty="0" smtClean="0"/>
              <a:t> (клеточке) может находиться </a:t>
            </a:r>
            <a:r>
              <a:rPr lang="ru-RU" sz="4000" b="1" dirty="0" smtClean="0">
                <a:solidFill>
                  <a:srgbClr val="FF0000"/>
                </a:solidFill>
              </a:rPr>
              <a:t>не более 2 электронов</a:t>
            </a:r>
            <a:r>
              <a:rPr lang="ru-RU" sz="4000" b="1" dirty="0" smtClean="0"/>
              <a:t>.</a:t>
            </a:r>
          </a:p>
          <a:p>
            <a:pPr>
              <a:buNone/>
            </a:pPr>
            <a:r>
              <a:rPr lang="ru-RU" sz="4000" b="1" dirty="0" smtClean="0"/>
              <a:t>3. Электрон обозначается стрелочками </a:t>
            </a:r>
            <a:endParaRPr lang="ru-RU" sz="4000" b="1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215076" y="592853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14348" y="5429264"/>
            <a:ext cx="110959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или</a:t>
            </a:r>
            <a:endParaRPr lang="ru-RU" sz="4400" b="1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16200000" flipH="1">
            <a:off x="1643836" y="592853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14282" y="928670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+1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857356" y="64291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28794" y="2071678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</a:rPr>
              <a:t>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72" y="142852"/>
            <a:ext cx="5036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Н</a:t>
            </a:r>
            <a:endParaRPr lang="ru-RU" sz="4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85786" y="2786058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 flipH="1" flipV="1">
            <a:off x="858018" y="3213892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42844" y="2857496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3" name="Овал 12"/>
          <p:cNvSpPr/>
          <p:nvPr/>
        </p:nvSpPr>
        <p:spPr>
          <a:xfrm>
            <a:off x="5286380" y="928670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+2</a:t>
            </a:r>
            <a:endParaRPr lang="ru-RU" sz="4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715140" y="714356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72132" y="142852"/>
            <a:ext cx="7665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He</a:t>
            </a:r>
            <a:endParaRPr lang="ru-RU" sz="4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786578" y="2071678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2e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85786" y="2786058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 стрелкой 18"/>
          <p:cNvCxnSpPr/>
          <p:nvPr/>
        </p:nvCxnSpPr>
        <p:spPr>
          <a:xfrm rot="5400000" flipH="1" flipV="1">
            <a:off x="6072992" y="328533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H="1">
            <a:off x="6501620" y="328533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572132" y="2928934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215074" y="285749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571472" y="5214950"/>
            <a:ext cx="78581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Электронно-графические формулы</a:t>
            </a:r>
            <a:endParaRPr lang="ru-RU" sz="4400" b="1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 rot="16200000" flipV="1">
            <a:off x="1357290" y="4071942"/>
            <a:ext cx="1357322" cy="107157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 flipH="1" flipV="1">
            <a:off x="5143504" y="3929066"/>
            <a:ext cx="1357322" cy="135732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071670" y="2928934"/>
            <a:ext cx="8819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1s</a:t>
            </a:r>
            <a:r>
              <a:rPr lang="en-US" sz="4400" b="1" baseline="30000" dirty="0" smtClean="0">
                <a:solidFill>
                  <a:srgbClr val="FF0000"/>
                </a:solidFill>
              </a:rPr>
              <a:t>1</a:t>
            </a:r>
            <a:endParaRPr lang="ru-RU" sz="4400" b="1" baseline="30000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58148" y="2928934"/>
            <a:ext cx="8851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1s</a:t>
            </a:r>
            <a:r>
              <a:rPr lang="en-US" sz="4400" b="1" baseline="30000" dirty="0" smtClean="0">
                <a:solidFill>
                  <a:srgbClr val="FF0000"/>
                </a:solidFill>
              </a:rPr>
              <a:t>2</a:t>
            </a:r>
            <a:endParaRPr lang="ru-RU" sz="4400" b="1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57158" y="785794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+3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71604" y="64291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/>
              <a:t>)</a:t>
            </a:r>
            <a:endParaRPr lang="ru-RU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2571736" y="64291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85786" y="142852"/>
            <a:ext cx="5277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Li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428728" y="2000240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500298" y="2000240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1</a:t>
            </a:r>
            <a:r>
              <a:rPr lang="en-US" sz="4000" b="1" dirty="0" smtClean="0">
                <a:solidFill>
                  <a:srgbClr val="FF0000"/>
                </a:solidFill>
              </a:rPr>
              <a:t>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 flipH="1" flipV="1">
            <a:off x="858018" y="4214024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1286646" y="4214024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7158" y="3857628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00100" y="3786190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 flipH="1" flipV="1">
            <a:off x="1858150" y="3356768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14414" y="3000372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857356" y="2928934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4786314" y="928670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4</a:t>
            </a:r>
            <a:endParaRPr lang="ru-RU" sz="48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000760" y="785794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/>
              <a:t>)</a:t>
            </a:r>
            <a:endParaRPr lang="ru-RU" sz="10000" dirty="0"/>
          </a:p>
        </p:txBody>
      </p:sp>
      <p:sp>
        <p:nvSpPr>
          <p:cNvPr id="20" name="TextBox 19"/>
          <p:cNvSpPr txBox="1"/>
          <p:nvPr/>
        </p:nvSpPr>
        <p:spPr>
          <a:xfrm>
            <a:off x="7000892" y="785794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57884" y="2143116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929454" y="2143116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2</a:t>
            </a:r>
            <a:r>
              <a:rPr lang="en-US" sz="4000" b="1" dirty="0" smtClean="0">
                <a:solidFill>
                  <a:srgbClr val="FF0000"/>
                </a:solidFill>
              </a:rPr>
              <a:t>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rot="5400000" flipH="1" flipV="1">
            <a:off x="5287174" y="4356900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6200000" flipH="1">
            <a:off x="5715802" y="4356900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786314" y="4000504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429256" y="392906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 стрелкой 26"/>
          <p:cNvCxnSpPr/>
          <p:nvPr/>
        </p:nvCxnSpPr>
        <p:spPr>
          <a:xfrm rot="5400000" flipH="1" flipV="1">
            <a:off x="6144430" y="3499644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643570" y="3143248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286512" y="3071810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 стрелкой 29"/>
          <p:cNvCxnSpPr/>
          <p:nvPr/>
        </p:nvCxnSpPr>
        <p:spPr>
          <a:xfrm rot="16200000" flipH="1">
            <a:off x="6573058" y="3499644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072066" y="285728"/>
            <a:ext cx="7296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Be</a:t>
            </a:r>
            <a:endParaRPr lang="ru-RU" sz="40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2428860" y="4143380"/>
            <a:ext cx="15856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1s</a:t>
            </a:r>
            <a:r>
              <a:rPr lang="en-US" sz="4400" b="1" baseline="30000" dirty="0" smtClean="0"/>
              <a:t>2</a:t>
            </a:r>
            <a:r>
              <a:rPr lang="en-US" sz="4400" b="1" dirty="0" smtClean="0"/>
              <a:t>2s</a:t>
            </a:r>
            <a:r>
              <a:rPr lang="en-US" sz="4400" b="1" baseline="30000" dirty="0" smtClean="0">
                <a:solidFill>
                  <a:srgbClr val="FF0000"/>
                </a:solidFill>
              </a:rPr>
              <a:t>1</a:t>
            </a:r>
            <a:endParaRPr lang="ru-RU" sz="4400" b="1" baseline="30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43768" y="4286256"/>
            <a:ext cx="15856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1s</a:t>
            </a:r>
            <a:r>
              <a:rPr lang="en-US" sz="4400" b="1" baseline="30000" dirty="0" smtClean="0"/>
              <a:t>2</a:t>
            </a:r>
            <a:r>
              <a:rPr lang="en-US" sz="4400" b="1" dirty="0" smtClean="0"/>
              <a:t>2s</a:t>
            </a:r>
            <a:r>
              <a:rPr lang="en-US" sz="4400" b="1" baseline="30000" dirty="0" smtClean="0">
                <a:solidFill>
                  <a:srgbClr val="FF0000"/>
                </a:solidFill>
              </a:rPr>
              <a:t>1</a:t>
            </a:r>
            <a:endParaRPr lang="ru-RU" sz="4400" b="1" baseline="30000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071670" y="5857892"/>
            <a:ext cx="592482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Электронные формулы</a:t>
            </a:r>
            <a:endParaRPr lang="ru-RU" sz="4400" b="1" dirty="0"/>
          </a:p>
        </p:txBody>
      </p:sp>
      <p:cxnSp>
        <p:nvCxnSpPr>
          <p:cNvPr id="35" name="Прямая со стрелкой 34"/>
          <p:cNvCxnSpPr/>
          <p:nvPr/>
        </p:nvCxnSpPr>
        <p:spPr>
          <a:xfrm rot="16200000" flipV="1">
            <a:off x="3000364" y="4929198"/>
            <a:ext cx="1143008" cy="1000132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V="1">
            <a:off x="5286380" y="5000636"/>
            <a:ext cx="2143140" cy="107157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643174" y="1071546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5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57620" y="928670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/>
              <a:t>)</a:t>
            </a:r>
            <a:endParaRPr lang="ru-RU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4857752" y="928670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71802" y="428604"/>
            <a:ext cx="4716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B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714744" y="2285992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786314" y="2285992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3e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 flipH="1" flipV="1">
            <a:off x="3144034" y="5428470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3572662" y="5428470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71736" y="5072074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286116" y="500063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 flipH="1" flipV="1">
            <a:off x="4001290" y="4571214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28992" y="4214818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143372" y="4143380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 rot="16200000" flipH="1">
            <a:off x="4429918" y="4571214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5000628" y="3286124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857884" y="3286124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715140" y="3286124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4286248" y="3357562"/>
            <a:ext cx="7200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p</a:t>
            </a:r>
            <a:endParaRPr lang="ru-RU" sz="4000" b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 rot="5400000" flipH="1" flipV="1">
            <a:off x="5072860" y="3713958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215074" y="1357298"/>
            <a:ext cx="25683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1</a:t>
            </a:r>
            <a:r>
              <a:rPr lang="en-US" sz="4800" b="1" dirty="0" smtClean="0"/>
              <a:t>s</a:t>
            </a:r>
            <a:r>
              <a:rPr lang="en-US" sz="4800" b="1" baseline="30000" dirty="0" smtClean="0"/>
              <a:t>2</a:t>
            </a:r>
            <a:r>
              <a:rPr lang="en-US" sz="4800" b="1" dirty="0" smtClean="0"/>
              <a:t>2s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4800" b="1" dirty="0" smtClean="0"/>
              <a:t>2p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1</a:t>
            </a:r>
            <a:endParaRPr lang="ru-RU" sz="4800" b="1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357422" y="1000108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6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71868" y="85723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/>
              <a:t>)</a:t>
            </a:r>
            <a:endParaRPr lang="ru-RU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85723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6050" y="357166"/>
            <a:ext cx="4555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C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28992" y="2214554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500562" y="2214554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4e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 flipH="1" flipV="1">
            <a:off x="2858282" y="5357032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3286910" y="5357032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5984" y="5000636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00364" y="4929198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 flipH="1" flipV="1">
            <a:off x="3715538" y="449977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43240" y="4143380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857620" y="4071942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 rot="16200000" flipH="1">
            <a:off x="4144166" y="449977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714876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572132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429388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4000496" y="3286124"/>
            <a:ext cx="7200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p</a:t>
            </a:r>
            <a:endParaRPr lang="ru-RU" sz="4000" b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 rot="5400000" flipH="1" flipV="1">
            <a:off x="4787108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 flipH="1" flipV="1">
            <a:off x="5572926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143636" y="1285860"/>
            <a:ext cx="25683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1</a:t>
            </a:r>
            <a:r>
              <a:rPr lang="en-US" sz="4800" b="1" dirty="0" smtClean="0"/>
              <a:t>s</a:t>
            </a:r>
            <a:r>
              <a:rPr lang="en-US" sz="4800" b="1" baseline="30000" dirty="0" smtClean="0"/>
              <a:t>2</a:t>
            </a:r>
            <a:r>
              <a:rPr lang="en-US" sz="4800" b="1" dirty="0" smtClean="0"/>
              <a:t>2s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4800" b="1" dirty="0" smtClean="0"/>
              <a:t>2p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2</a:t>
            </a:r>
            <a:endParaRPr lang="ru-RU" sz="4800" b="1" baseline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357422" y="1000108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7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71868" y="85723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/>
              <a:t>)</a:t>
            </a:r>
            <a:endParaRPr lang="ru-RU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85723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6050" y="357166"/>
            <a:ext cx="522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N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28992" y="2214554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500562" y="2214554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5e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 flipH="1" flipV="1">
            <a:off x="2858282" y="5357032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3286910" y="5357032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5984" y="5000636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00364" y="4929198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 flipH="1" flipV="1">
            <a:off x="3715538" y="449977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43240" y="4143380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857620" y="4071942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 rot="16200000" flipH="1">
            <a:off x="4144166" y="449977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714876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572132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429388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4000496" y="3286124"/>
            <a:ext cx="7200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p</a:t>
            </a:r>
            <a:endParaRPr lang="ru-RU" sz="4000" b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 rot="5400000" flipH="1" flipV="1">
            <a:off x="4787108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 flipH="1" flipV="1">
            <a:off x="5572926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143636" y="1285860"/>
            <a:ext cx="25683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1</a:t>
            </a:r>
            <a:r>
              <a:rPr lang="en-US" sz="4800" b="1" dirty="0" smtClean="0"/>
              <a:t>s</a:t>
            </a:r>
            <a:r>
              <a:rPr lang="en-US" sz="4800" b="1" baseline="30000" dirty="0" smtClean="0"/>
              <a:t>2</a:t>
            </a:r>
            <a:r>
              <a:rPr lang="en-US" sz="4800" b="1" dirty="0" smtClean="0"/>
              <a:t>2s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4800" b="1" dirty="0" smtClean="0"/>
              <a:t>2p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3</a:t>
            </a:r>
            <a:endParaRPr lang="ru-RU" sz="4800" b="1" baseline="30000" dirty="0">
              <a:solidFill>
                <a:srgbClr val="FF0000"/>
              </a:solidFill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rot="5400000" flipH="1" flipV="1">
            <a:off x="6430182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357422" y="1000108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8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71868" y="85723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/>
              <a:t>)</a:t>
            </a:r>
            <a:endParaRPr lang="ru-RU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85723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6050" y="357166"/>
            <a:ext cx="5309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O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28992" y="2214554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500562" y="2214554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6e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 flipH="1" flipV="1">
            <a:off x="2858282" y="5357032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3286910" y="5357032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5984" y="5000636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00364" y="4929198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 flipH="1" flipV="1">
            <a:off x="3715538" y="449977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43240" y="4143380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857620" y="4071942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 rot="16200000" flipH="1">
            <a:off x="4144166" y="449977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714876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572132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429388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4000496" y="3286124"/>
            <a:ext cx="7200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p</a:t>
            </a:r>
            <a:endParaRPr lang="ru-RU" sz="4000" b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 rot="5400000" flipH="1" flipV="1">
            <a:off x="4572794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 flipH="1" flipV="1">
            <a:off x="5572926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143636" y="1285860"/>
            <a:ext cx="25683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1</a:t>
            </a:r>
            <a:r>
              <a:rPr lang="en-US" sz="4800" b="1" dirty="0" smtClean="0"/>
              <a:t>s</a:t>
            </a:r>
            <a:r>
              <a:rPr lang="en-US" sz="4800" b="1" baseline="30000" dirty="0" smtClean="0"/>
              <a:t>2</a:t>
            </a:r>
            <a:r>
              <a:rPr lang="en-US" sz="4800" b="1" dirty="0" smtClean="0"/>
              <a:t>2s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4800" b="1" dirty="0" smtClean="0"/>
              <a:t>2p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4</a:t>
            </a:r>
            <a:endParaRPr lang="ru-RU" sz="4800" b="1" baseline="30000" dirty="0">
              <a:solidFill>
                <a:srgbClr val="FF0000"/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rot="5400000" flipH="1" flipV="1">
            <a:off x="6430182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6200000" flipH="1">
            <a:off x="5001422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357422" y="1000108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9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71868" y="85723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/>
              <a:t>)</a:t>
            </a:r>
            <a:endParaRPr lang="ru-RU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85723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6050" y="357166"/>
            <a:ext cx="420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F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28992" y="2214554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500562" y="2214554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7e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 flipH="1" flipV="1">
            <a:off x="2858282" y="5357032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3286910" y="5357032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5984" y="5000636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00364" y="4929198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 flipH="1" flipV="1">
            <a:off x="3715538" y="449977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43240" y="4143380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857620" y="4071942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 rot="16200000" flipH="1">
            <a:off x="4144166" y="449977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714876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572132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429388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4000496" y="3286124"/>
            <a:ext cx="7200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p</a:t>
            </a:r>
            <a:endParaRPr lang="ru-RU" sz="4000" b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 rot="5400000" flipH="1" flipV="1">
            <a:off x="4572794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 flipH="1" flipV="1">
            <a:off x="5430050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143636" y="1285860"/>
            <a:ext cx="25683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1</a:t>
            </a:r>
            <a:r>
              <a:rPr lang="en-US" sz="4800" b="1" dirty="0" smtClean="0"/>
              <a:t>s</a:t>
            </a:r>
            <a:r>
              <a:rPr lang="en-US" sz="4800" b="1" baseline="30000" dirty="0" smtClean="0"/>
              <a:t>2</a:t>
            </a:r>
            <a:r>
              <a:rPr lang="en-US" sz="4800" b="1" dirty="0" smtClean="0"/>
              <a:t>2s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4800" b="1" dirty="0" smtClean="0"/>
              <a:t>2p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5</a:t>
            </a:r>
            <a:endParaRPr lang="ru-RU" sz="4800" b="1" baseline="30000" dirty="0">
              <a:solidFill>
                <a:srgbClr val="FF0000"/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rot="5400000" flipH="1" flipV="1">
            <a:off x="6430182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6200000" flipH="1">
            <a:off x="5001422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6200000" flipH="1">
            <a:off x="5858678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357422" y="1000108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+</a:t>
            </a:r>
            <a:r>
              <a:rPr lang="en-US" sz="3600" b="1" dirty="0" smtClean="0"/>
              <a:t>10</a:t>
            </a:r>
            <a:endParaRPr lang="ru-RU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571868" y="85723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/>
              <a:t>)</a:t>
            </a:r>
            <a:endParaRPr lang="ru-RU" sz="10000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85723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86050" y="357166"/>
            <a:ext cx="7809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Ne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28992" y="2214554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500562" y="2214554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8e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>
              <a:solidFill>
                <a:srgbClr val="FF000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 flipH="1" flipV="1">
            <a:off x="2858282" y="5357032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6200000" flipH="1">
            <a:off x="3286910" y="5357032"/>
            <a:ext cx="714380" cy="158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5984" y="5000636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000364" y="4929198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 flipH="1" flipV="1">
            <a:off x="3715538" y="449977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43240" y="4143380"/>
            <a:ext cx="649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s</a:t>
            </a:r>
            <a:endParaRPr lang="ru-RU" sz="40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857620" y="4071942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 rot="16200000" flipH="1">
            <a:off x="4144166" y="4499776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714876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5572132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429388" y="3214686"/>
            <a:ext cx="857256" cy="857256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4000496" y="3286124"/>
            <a:ext cx="7200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p</a:t>
            </a:r>
            <a:endParaRPr lang="ru-RU" sz="4000" b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 rot="5400000" flipH="1" flipV="1">
            <a:off x="4572794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 flipH="1" flipV="1">
            <a:off x="5430050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143636" y="1285860"/>
            <a:ext cx="25683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/>
              <a:t>1</a:t>
            </a:r>
            <a:r>
              <a:rPr lang="en-US" sz="4800" b="1" dirty="0" smtClean="0"/>
              <a:t>s</a:t>
            </a:r>
            <a:r>
              <a:rPr lang="en-US" sz="4800" b="1" baseline="30000" dirty="0" smtClean="0"/>
              <a:t>2</a:t>
            </a:r>
            <a:r>
              <a:rPr lang="en-US" sz="4800" b="1" dirty="0" smtClean="0"/>
              <a:t>2s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4800" b="1" dirty="0" smtClean="0"/>
              <a:t>2p</a:t>
            </a:r>
            <a:r>
              <a:rPr lang="en-US" sz="4800" b="1" baseline="30000" dirty="0" smtClean="0">
                <a:solidFill>
                  <a:srgbClr val="FF0000"/>
                </a:solidFill>
              </a:rPr>
              <a:t>6</a:t>
            </a:r>
            <a:endParaRPr lang="ru-RU" sz="4800" b="1" baseline="30000" dirty="0">
              <a:solidFill>
                <a:srgbClr val="FF0000"/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rot="5400000" flipH="1" flipV="1">
            <a:off x="6287306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6200000" flipH="1">
            <a:off x="5001422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 rot="16200000" flipH="1">
            <a:off x="5858678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6200000" flipH="1">
            <a:off x="6715934" y="3642520"/>
            <a:ext cx="714380" cy="15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Электронная оболочка</a:t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(энергетический уровень)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71612"/>
            <a:ext cx="8858312" cy="4786346"/>
          </a:xfrm>
        </p:spPr>
        <p:txBody>
          <a:bodyPr/>
          <a:lstStyle/>
          <a:p>
            <a:pPr>
              <a:buNone/>
            </a:pPr>
            <a:r>
              <a:rPr lang="ru-RU" sz="4000" b="1" dirty="0" smtClean="0"/>
              <a:t> - это совокупность электронов, близких по значению энергии.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7030A0"/>
                </a:solidFill>
              </a:rPr>
              <a:t>Число электронных оболочек у атома химического элемента равно </a:t>
            </a:r>
            <a:r>
              <a:rPr lang="ru-RU" sz="4000" b="1" dirty="0" smtClean="0">
                <a:solidFill>
                  <a:srgbClr val="FF0000"/>
                </a:solidFill>
              </a:rPr>
              <a:t>номеру периода (</a:t>
            </a:r>
            <a:r>
              <a:rPr lang="en-US" sz="4000" b="1" dirty="0" smtClean="0">
                <a:solidFill>
                  <a:srgbClr val="FF0000"/>
                </a:solidFill>
              </a:rPr>
              <a:t>n)</a:t>
            </a:r>
            <a:r>
              <a:rPr lang="ru-RU" sz="4000" b="1" dirty="0" smtClean="0">
                <a:solidFill>
                  <a:srgbClr val="7030A0"/>
                </a:solidFill>
              </a:rPr>
              <a:t>, в котором он находится.</a:t>
            </a:r>
          </a:p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</a:rPr>
              <a:t>Максимальное число электронов на уровне (</a:t>
            </a:r>
            <a:r>
              <a:rPr lang="en-US" sz="4000" b="1" dirty="0" smtClean="0">
                <a:solidFill>
                  <a:srgbClr val="FF0000"/>
                </a:solidFill>
              </a:rPr>
              <a:t>N) = 2n</a:t>
            </a:r>
            <a:r>
              <a:rPr lang="ru-RU" sz="4000" b="1" baseline="30000" dirty="0" smtClean="0">
                <a:solidFill>
                  <a:srgbClr val="FF0000"/>
                </a:solidFill>
              </a:rPr>
              <a:t>2</a:t>
            </a:r>
            <a:r>
              <a:rPr lang="ru-RU" sz="4000" b="1" dirty="0" smtClean="0">
                <a:solidFill>
                  <a:srgbClr val="FF0000"/>
                </a:solidFill>
              </a:rPr>
              <a:t>.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Домашнее задание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§53, </a:t>
            </a:r>
            <a:r>
              <a:rPr lang="ru-RU" sz="4800" b="1" dirty="0" smtClean="0"/>
              <a:t>ответить на вопросы </a:t>
            </a:r>
            <a:r>
              <a:rPr lang="ru-RU" sz="4800" b="1" dirty="0" smtClean="0"/>
              <a:t>1-2, тестовые </a:t>
            </a:r>
            <a:r>
              <a:rPr lang="ru-RU" sz="4800" b="1" dirty="0" smtClean="0"/>
              <a:t>задания</a:t>
            </a:r>
            <a:r>
              <a:rPr lang="ru-RU" sz="4800" b="1" dirty="0" smtClean="0"/>
              <a:t> </a:t>
            </a:r>
            <a:r>
              <a:rPr lang="ru-RU" sz="4800" b="1" dirty="0" smtClean="0"/>
              <a:t>стр. </a:t>
            </a:r>
            <a:r>
              <a:rPr lang="ru-RU" sz="4800" b="1" dirty="0" smtClean="0"/>
              <a:t>188</a:t>
            </a:r>
            <a:endParaRPr lang="ru-RU" sz="4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6472862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1</a:t>
            </a:r>
            <a:r>
              <a:rPr lang="ru-RU" sz="4000" b="1" dirty="0" smtClean="0"/>
              <a:t> период - </a:t>
            </a:r>
            <a:r>
              <a:rPr lang="ru-RU" sz="4000" b="1" dirty="0" smtClean="0">
                <a:solidFill>
                  <a:srgbClr val="FF0000"/>
                </a:solidFill>
              </a:rPr>
              <a:t>одна</a:t>
            </a:r>
            <a:r>
              <a:rPr lang="ru-RU" sz="4000" b="1" dirty="0" smtClean="0"/>
              <a:t> оболочка</a:t>
            </a:r>
          </a:p>
          <a:p>
            <a:r>
              <a:rPr lang="ru-RU" sz="4000" b="1" dirty="0" smtClean="0"/>
              <a:t>Максимум 2*1</a:t>
            </a:r>
            <a:r>
              <a:rPr lang="ru-RU" sz="4000" b="1" baseline="30000" dirty="0" smtClean="0"/>
              <a:t>2</a:t>
            </a:r>
            <a:r>
              <a:rPr lang="ru-RU" sz="4000" b="1" dirty="0" smtClean="0"/>
              <a:t>=</a:t>
            </a:r>
            <a:r>
              <a:rPr lang="ru-RU" sz="4000" b="1" dirty="0" smtClean="0">
                <a:solidFill>
                  <a:srgbClr val="FF0000"/>
                </a:solidFill>
              </a:rPr>
              <a:t>2</a:t>
            </a:r>
            <a:r>
              <a:rPr lang="en-US" sz="4000" b="1" dirty="0" smtClean="0">
                <a:solidFill>
                  <a:srgbClr val="FF0000"/>
                </a:solidFill>
              </a:rPr>
              <a:t> 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4000" b="1" dirty="0" smtClean="0"/>
          </a:p>
          <a:p>
            <a:r>
              <a:rPr lang="ru-RU" sz="4000" b="1" dirty="0" smtClean="0">
                <a:solidFill>
                  <a:srgbClr val="FF0000"/>
                </a:solidFill>
              </a:rPr>
              <a:t>2</a:t>
            </a:r>
            <a:r>
              <a:rPr lang="ru-RU" sz="4000" b="1" dirty="0" smtClean="0"/>
              <a:t> период - </a:t>
            </a:r>
            <a:r>
              <a:rPr lang="ru-RU" sz="4000" b="1" dirty="0" smtClean="0">
                <a:solidFill>
                  <a:srgbClr val="FF0000"/>
                </a:solidFill>
              </a:rPr>
              <a:t>две</a:t>
            </a:r>
            <a:r>
              <a:rPr lang="ru-RU" sz="4000" b="1" dirty="0" smtClean="0"/>
              <a:t> оболочки</a:t>
            </a:r>
          </a:p>
          <a:p>
            <a:r>
              <a:rPr lang="ru-RU" sz="4000" b="1" dirty="0" smtClean="0"/>
              <a:t>Максимум 2*</a:t>
            </a:r>
            <a:r>
              <a:rPr lang="en-US" sz="4000" b="1" dirty="0" smtClean="0"/>
              <a:t>2</a:t>
            </a:r>
            <a:r>
              <a:rPr lang="ru-RU" sz="4000" b="1" baseline="30000" dirty="0" smtClean="0"/>
              <a:t>2</a:t>
            </a:r>
            <a:r>
              <a:rPr lang="ru-RU" sz="4000" b="1" dirty="0" smtClean="0"/>
              <a:t>=</a:t>
            </a:r>
            <a:r>
              <a:rPr lang="en-US" sz="4000" b="1" dirty="0" smtClean="0">
                <a:solidFill>
                  <a:srgbClr val="FF0000"/>
                </a:solidFill>
              </a:rPr>
              <a:t>8 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4000" b="1" dirty="0" smtClean="0"/>
          </a:p>
          <a:p>
            <a:r>
              <a:rPr lang="ru-RU" sz="4000" b="1" dirty="0" smtClean="0">
                <a:solidFill>
                  <a:srgbClr val="FF0000"/>
                </a:solidFill>
              </a:rPr>
              <a:t>3</a:t>
            </a:r>
            <a:r>
              <a:rPr lang="ru-RU" sz="4000" b="1" dirty="0" smtClean="0"/>
              <a:t> период - </a:t>
            </a:r>
            <a:r>
              <a:rPr lang="ru-RU" sz="4000" b="1" dirty="0" smtClean="0">
                <a:solidFill>
                  <a:srgbClr val="FF0000"/>
                </a:solidFill>
              </a:rPr>
              <a:t>три</a:t>
            </a:r>
            <a:r>
              <a:rPr lang="ru-RU" sz="4000" b="1" dirty="0" smtClean="0"/>
              <a:t> оболочки</a:t>
            </a:r>
          </a:p>
          <a:p>
            <a:r>
              <a:rPr lang="ru-RU" sz="4000" b="1" dirty="0" smtClean="0"/>
              <a:t>Максимум 2*</a:t>
            </a:r>
            <a:r>
              <a:rPr lang="en-US" sz="4000" b="1" dirty="0" smtClean="0"/>
              <a:t>3</a:t>
            </a:r>
            <a:r>
              <a:rPr lang="ru-RU" sz="4000" b="1" baseline="30000" dirty="0" smtClean="0"/>
              <a:t>2</a:t>
            </a:r>
            <a:r>
              <a:rPr lang="ru-RU" sz="4000" b="1" dirty="0" smtClean="0"/>
              <a:t>=</a:t>
            </a:r>
            <a:r>
              <a:rPr lang="en-US" sz="4000" b="1" dirty="0" smtClean="0">
                <a:solidFill>
                  <a:srgbClr val="FF0000"/>
                </a:solidFill>
              </a:rPr>
              <a:t>18 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4000" b="1" dirty="0" smtClean="0"/>
          </a:p>
          <a:p>
            <a:r>
              <a:rPr lang="ru-RU" sz="4000" b="1" dirty="0" smtClean="0">
                <a:solidFill>
                  <a:srgbClr val="FF0000"/>
                </a:solidFill>
              </a:rPr>
              <a:t>4</a:t>
            </a:r>
            <a:r>
              <a:rPr lang="ru-RU" sz="4000" b="1" dirty="0" smtClean="0"/>
              <a:t> период - </a:t>
            </a:r>
            <a:r>
              <a:rPr lang="ru-RU" sz="4000" b="1" dirty="0" smtClean="0">
                <a:solidFill>
                  <a:srgbClr val="FF0000"/>
                </a:solidFill>
              </a:rPr>
              <a:t>четыре</a:t>
            </a:r>
            <a:r>
              <a:rPr lang="ru-RU" sz="4000" b="1" dirty="0" smtClean="0"/>
              <a:t> оболочки</a:t>
            </a:r>
            <a:endParaRPr lang="en-US" sz="4000" b="1" dirty="0" smtClean="0"/>
          </a:p>
          <a:p>
            <a:r>
              <a:rPr lang="ru-RU" sz="4000" b="1" dirty="0" smtClean="0"/>
              <a:t>Максимум 2*</a:t>
            </a:r>
            <a:r>
              <a:rPr lang="en-US" sz="4000" b="1" dirty="0" smtClean="0"/>
              <a:t>4</a:t>
            </a:r>
            <a:r>
              <a:rPr lang="ru-RU" sz="4000" b="1" baseline="30000" dirty="0" smtClean="0"/>
              <a:t>2</a:t>
            </a:r>
            <a:r>
              <a:rPr lang="ru-RU" sz="4000" b="1" dirty="0" smtClean="0"/>
              <a:t>=</a:t>
            </a:r>
            <a:r>
              <a:rPr lang="en-US" sz="4000" b="1" dirty="0" smtClean="0">
                <a:solidFill>
                  <a:srgbClr val="FF0000"/>
                </a:solidFill>
              </a:rPr>
              <a:t>3</a:t>
            </a:r>
            <a:r>
              <a:rPr lang="ru-RU" sz="4000" b="1" dirty="0" smtClean="0">
                <a:solidFill>
                  <a:srgbClr val="FF0000"/>
                </a:solidFill>
              </a:rPr>
              <a:t>2</a:t>
            </a:r>
            <a:r>
              <a:rPr lang="en-US" sz="4000" b="1" dirty="0" smtClean="0">
                <a:solidFill>
                  <a:srgbClr val="FF0000"/>
                </a:solidFill>
              </a:rPr>
              <a:t> e</a:t>
            </a:r>
            <a:r>
              <a:rPr lang="en-US" sz="4000" b="1" baseline="30000" dirty="0" smtClean="0">
                <a:solidFill>
                  <a:srgbClr val="FF0000"/>
                </a:solidFill>
              </a:rPr>
              <a:t>-</a:t>
            </a:r>
            <a:endParaRPr lang="ru-RU" sz="4000" b="1" dirty="0" smtClean="0">
              <a:solidFill>
                <a:srgbClr val="FF0000"/>
              </a:solidFill>
            </a:endParaRPr>
          </a:p>
          <a:p>
            <a:endParaRPr lang="ru-RU" sz="4000" b="1" dirty="0"/>
          </a:p>
        </p:txBody>
      </p:sp>
      <p:sp>
        <p:nvSpPr>
          <p:cNvPr id="5" name="Овал 4"/>
          <p:cNvSpPr/>
          <p:nvPr/>
        </p:nvSpPr>
        <p:spPr>
          <a:xfrm>
            <a:off x="6429388" y="214290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Z</a:t>
            </a:r>
            <a:endParaRPr lang="ru-RU" sz="4800" b="1" dirty="0"/>
          </a:p>
        </p:txBody>
      </p:sp>
      <p:sp>
        <p:nvSpPr>
          <p:cNvPr id="6" name="Овал 5"/>
          <p:cNvSpPr/>
          <p:nvPr/>
        </p:nvSpPr>
        <p:spPr>
          <a:xfrm>
            <a:off x="6429388" y="1857364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Z</a:t>
            </a:r>
            <a:endParaRPr lang="ru-RU" sz="4800" b="1" dirty="0"/>
          </a:p>
        </p:txBody>
      </p:sp>
      <p:sp>
        <p:nvSpPr>
          <p:cNvPr id="8" name="Овал 7"/>
          <p:cNvSpPr/>
          <p:nvPr/>
        </p:nvSpPr>
        <p:spPr>
          <a:xfrm>
            <a:off x="6429388" y="3357562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Z</a:t>
            </a:r>
            <a:endParaRPr lang="ru-RU" sz="4800" b="1" dirty="0"/>
          </a:p>
        </p:txBody>
      </p:sp>
      <p:sp>
        <p:nvSpPr>
          <p:cNvPr id="9" name="Овал 8"/>
          <p:cNvSpPr/>
          <p:nvPr/>
        </p:nvSpPr>
        <p:spPr>
          <a:xfrm>
            <a:off x="6500826" y="5143512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Z</a:t>
            </a:r>
            <a:endParaRPr lang="ru-RU" sz="4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929586" y="0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29586" y="492919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15338" y="492919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29652" y="492919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715404" y="492919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29586" y="314324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15338" y="314324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69804" y="314324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58148" y="157161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15338" y="157161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3500462"/>
          </a:xfrm>
        </p:spPr>
        <p:txBody>
          <a:bodyPr/>
          <a:lstStyle/>
          <a:p>
            <a:pPr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Число электронов на внешней оболочке</a:t>
            </a:r>
            <a:r>
              <a:rPr lang="ru-RU" sz="4400" b="1" dirty="0" smtClean="0">
                <a:solidFill>
                  <a:srgbClr val="7030A0"/>
                </a:solidFill>
              </a:rPr>
              <a:t> определяется </a:t>
            </a:r>
            <a:r>
              <a:rPr lang="ru-RU" sz="4400" b="1" dirty="0" smtClean="0">
                <a:solidFill>
                  <a:srgbClr val="FF0000"/>
                </a:solidFill>
              </a:rPr>
              <a:t>номером группы</a:t>
            </a:r>
            <a:r>
              <a:rPr lang="ru-RU" sz="4400" b="1" dirty="0" smtClean="0">
                <a:solidFill>
                  <a:srgbClr val="7030A0"/>
                </a:solidFill>
              </a:rPr>
              <a:t>, в которой находится химический элемент (</a:t>
            </a:r>
            <a:r>
              <a:rPr lang="ru-RU" sz="4400" b="1" dirty="0" smtClean="0">
                <a:solidFill>
                  <a:srgbClr val="FF0000"/>
                </a:solidFill>
              </a:rPr>
              <a:t>не может быть больше 8</a:t>
            </a:r>
            <a:r>
              <a:rPr lang="ru-RU" sz="4400" b="1" dirty="0" smtClean="0">
                <a:solidFill>
                  <a:srgbClr val="7030A0"/>
                </a:solidFill>
              </a:rPr>
              <a:t>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3643314"/>
            <a:ext cx="5659306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I</a:t>
            </a:r>
            <a:r>
              <a:rPr lang="ru-RU" sz="4000" b="1" dirty="0" smtClean="0"/>
              <a:t> группа - один электрон</a:t>
            </a:r>
          </a:p>
          <a:p>
            <a:endParaRPr lang="en-US" sz="4000" b="1" dirty="0" smtClean="0"/>
          </a:p>
          <a:p>
            <a:endParaRPr lang="ru-RU" sz="4000" b="1" dirty="0" smtClean="0"/>
          </a:p>
          <a:p>
            <a:r>
              <a:rPr lang="en-US" sz="4000" b="1" dirty="0" smtClean="0"/>
              <a:t>II</a:t>
            </a:r>
            <a:r>
              <a:rPr lang="ru-RU" sz="4000" b="1" dirty="0" smtClean="0"/>
              <a:t> группа - два электрона</a:t>
            </a:r>
          </a:p>
          <a:p>
            <a:endParaRPr lang="ru-RU" sz="4000" b="1" dirty="0" smtClean="0"/>
          </a:p>
        </p:txBody>
      </p:sp>
      <p:sp>
        <p:nvSpPr>
          <p:cNvPr id="6" name="Овал 5"/>
          <p:cNvSpPr/>
          <p:nvPr/>
        </p:nvSpPr>
        <p:spPr>
          <a:xfrm>
            <a:off x="5786446" y="3286124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Z</a:t>
            </a:r>
            <a:endParaRPr lang="ru-RU" sz="4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500958" y="300037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29586" y="3000372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01024" y="4286256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10" name="Овал 9"/>
          <p:cNvSpPr/>
          <p:nvPr/>
        </p:nvSpPr>
        <p:spPr>
          <a:xfrm>
            <a:off x="5929322" y="5000636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Z</a:t>
            </a:r>
            <a:endParaRPr lang="ru-RU" sz="48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429520" y="4714884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29586" y="4714884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29586" y="6000768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2e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Распределение электронов по энергетическим уровням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85720" y="1928802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+1</a:t>
            </a:r>
            <a:endParaRPr lang="ru-RU" sz="4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928794" y="1643050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00232" y="3071810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1142984"/>
            <a:ext cx="50366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Н</a:t>
            </a:r>
            <a:endParaRPr lang="ru-RU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215074" y="1214422"/>
            <a:ext cx="7665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Не</a:t>
            </a:r>
            <a:endParaRPr lang="ru-RU" sz="4000" b="1" dirty="0"/>
          </a:p>
        </p:txBody>
      </p:sp>
      <p:sp>
        <p:nvSpPr>
          <p:cNvPr id="9" name="Овал 8"/>
          <p:cNvSpPr/>
          <p:nvPr/>
        </p:nvSpPr>
        <p:spPr>
          <a:xfrm>
            <a:off x="5572132" y="1928802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+2</a:t>
            </a:r>
            <a:endParaRPr lang="ru-RU" sz="4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000892" y="171448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00892" y="3143248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2928926" y="1500174"/>
            <a:ext cx="22141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1 период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4282" y="4000504"/>
            <a:ext cx="22831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I</a:t>
            </a:r>
            <a:r>
              <a:rPr lang="ru-RU" sz="4800" b="1" dirty="0" smtClean="0"/>
              <a:t> группа</a:t>
            </a:r>
            <a:endParaRPr lang="ru-RU" sz="48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572132" y="3929066"/>
            <a:ext cx="29740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VIII</a:t>
            </a:r>
            <a:r>
              <a:rPr lang="ru-RU" sz="4800" b="1" dirty="0" smtClean="0"/>
              <a:t> группа</a:t>
            </a:r>
            <a:endParaRPr lang="ru-RU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868" y="0"/>
            <a:ext cx="22141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2 </a:t>
            </a:r>
            <a:r>
              <a:rPr lang="ru-RU" sz="4000" b="1" dirty="0" smtClean="0">
                <a:solidFill>
                  <a:srgbClr val="FF0000"/>
                </a:solidFill>
              </a:rPr>
              <a:t>период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42844" y="1214422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+3</a:t>
            </a:r>
            <a:endParaRPr lang="ru-RU" sz="4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357290" y="1071546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57422" y="1071546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57290" y="2428868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85984" y="2428868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1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71472" y="571480"/>
            <a:ext cx="5277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Li</a:t>
            </a:r>
            <a:endParaRPr lang="ru-RU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357554" y="571480"/>
            <a:ext cx="7296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B</a:t>
            </a:r>
            <a:r>
              <a:rPr lang="ru-RU" sz="4000" b="1" dirty="0" smtClean="0"/>
              <a:t>е</a:t>
            </a:r>
            <a:endParaRPr lang="ru-RU" sz="4000" b="1" dirty="0"/>
          </a:p>
        </p:txBody>
      </p:sp>
      <p:sp>
        <p:nvSpPr>
          <p:cNvPr id="12" name="Овал 11"/>
          <p:cNvSpPr/>
          <p:nvPr/>
        </p:nvSpPr>
        <p:spPr>
          <a:xfrm>
            <a:off x="3286116" y="1285860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4</a:t>
            </a:r>
            <a:endParaRPr lang="ru-RU" sz="4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500562" y="1071546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86380" y="1071546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29124" y="2500306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5286380" y="2500306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429388" y="571480"/>
            <a:ext cx="4716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B</a:t>
            </a:r>
            <a:endParaRPr lang="ru-RU" sz="4000" b="1" dirty="0"/>
          </a:p>
        </p:txBody>
      </p:sp>
      <p:sp>
        <p:nvSpPr>
          <p:cNvPr id="19" name="Овал 18"/>
          <p:cNvSpPr/>
          <p:nvPr/>
        </p:nvSpPr>
        <p:spPr>
          <a:xfrm>
            <a:off x="6215074" y="1285860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5</a:t>
            </a:r>
            <a:endParaRPr lang="ru-RU" sz="4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500958" y="1142984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86776" y="1142984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500958" y="2500306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8337369" y="2500306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3e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71472" y="3000372"/>
            <a:ext cx="4555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C</a:t>
            </a:r>
            <a:endParaRPr lang="ru-RU" sz="4000" b="1" dirty="0"/>
          </a:p>
        </p:txBody>
      </p:sp>
      <p:sp>
        <p:nvSpPr>
          <p:cNvPr id="26" name="Овал 25"/>
          <p:cNvSpPr/>
          <p:nvPr/>
        </p:nvSpPr>
        <p:spPr>
          <a:xfrm>
            <a:off x="142844" y="3643314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6</a:t>
            </a:r>
            <a:endParaRPr lang="ru-RU" sz="48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357290" y="3429000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071670" y="3429000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14414" y="4786322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000232" y="4786322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4e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3500430" y="3071810"/>
            <a:ext cx="5229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N</a:t>
            </a:r>
            <a:endParaRPr lang="ru-RU" sz="4000" b="1" dirty="0"/>
          </a:p>
        </p:txBody>
      </p:sp>
      <p:sp>
        <p:nvSpPr>
          <p:cNvPr id="32" name="Овал 31"/>
          <p:cNvSpPr/>
          <p:nvPr/>
        </p:nvSpPr>
        <p:spPr>
          <a:xfrm>
            <a:off x="3143240" y="3714752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7</a:t>
            </a:r>
            <a:endParaRPr lang="ru-RU" sz="48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4357686" y="350043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72066" y="350043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86248" y="4857760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072066" y="4857760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5e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37" name="Овал 36"/>
          <p:cNvSpPr/>
          <p:nvPr/>
        </p:nvSpPr>
        <p:spPr>
          <a:xfrm>
            <a:off x="6143636" y="3714752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8</a:t>
            </a:r>
            <a:endParaRPr lang="ru-RU" sz="4800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7358082" y="350043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001024" y="3500438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286644" y="4857760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8001024" y="4857760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6e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6572264" y="3071810"/>
            <a:ext cx="5309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O</a:t>
            </a:r>
            <a:endParaRPr lang="ru-RU" sz="4000" b="1" dirty="0"/>
          </a:p>
        </p:txBody>
      </p:sp>
      <p:sp>
        <p:nvSpPr>
          <p:cNvPr id="44" name="Овал 43"/>
          <p:cNvSpPr/>
          <p:nvPr/>
        </p:nvSpPr>
        <p:spPr>
          <a:xfrm>
            <a:off x="142844" y="5441098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/>
              <a:t>+</a:t>
            </a:r>
            <a:r>
              <a:rPr lang="en-US" sz="4800" b="1" dirty="0" smtClean="0"/>
              <a:t>9</a:t>
            </a:r>
            <a:endParaRPr lang="ru-RU" sz="48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1357290" y="5226784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928794" y="5226784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0" y="5072074"/>
            <a:ext cx="4203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F</a:t>
            </a:r>
            <a:endParaRPr lang="ru-RU" sz="4000" b="1" dirty="0"/>
          </a:p>
        </p:txBody>
      </p:sp>
      <p:sp>
        <p:nvSpPr>
          <p:cNvPr id="48" name="Овал 47"/>
          <p:cNvSpPr/>
          <p:nvPr/>
        </p:nvSpPr>
        <p:spPr>
          <a:xfrm>
            <a:off x="3214678" y="5441098"/>
            <a:ext cx="1285884" cy="13573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/>
              <a:t>+</a:t>
            </a:r>
            <a:r>
              <a:rPr lang="en-US" sz="3600" b="1" dirty="0" smtClean="0"/>
              <a:t>10</a:t>
            </a:r>
            <a:endParaRPr lang="ru-RU" sz="36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4429124" y="5226784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786314" y="5226784"/>
            <a:ext cx="574196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0" dirty="0" smtClean="0">
                <a:solidFill>
                  <a:srgbClr val="FF0000"/>
                </a:solidFill>
              </a:rPr>
              <a:t>)</a:t>
            </a:r>
            <a:endParaRPr lang="ru-RU" sz="10000" dirty="0">
              <a:solidFill>
                <a:srgbClr val="FF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928926" y="5000636"/>
            <a:ext cx="78098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Ne</a:t>
            </a:r>
            <a:endParaRPr lang="ru-RU" sz="4000" b="1" dirty="0"/>
          </a:p>
        </p:txBody>
      </p:sp>
      <p:sp>
        <p:nvSpPr>
          <p:cNvPr id="53" name="TextBox 52"/>
          <p:cNvSpPr txBox="1"/>
          <p:nvPr/>
        </p:nvSpPr>
        <p:spPr>
          <a:xfrm>
            <a:off x="1285852" y="6286520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54" name="TextBox 53"/>
          <p:cNvSpPr txBox="1"/>
          <p:nvPr/>
        </p:nvSpPr>
        <p:spPr>
          <a:xfrm>
            <a:off x="2000232" y="6286520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7e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55" name="TextBox 54"/>
          <p:cNvSpPr txBox="1"/>
          <p:nvPr/>
        </p:nvSpPr>
        <p:spPr>
          <a:xfrm>
            <a:off x="4286248" y="6286520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/>
              <a:t>2</a:t>
            </a:r>
            <a:r>
              <a:rPr lang="en-US" sz="4000" b="1" dirty="0" smtClean="0"/>
              <a:t>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  <p:sp>
        <p:nvSpPr>
          <p:cNvPr id="56" name="TextBox 55"/>
          <p:cNvSpPr txBox="1"/>
          <p:nvPr/>
        </p:nvSpPr>
        <p:spPr>
          <a:xfrm>
            <a:off x="5000628" y="6286520"/>
            <a:ext cx="8066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8e</a:t>
            </a:r>
            <a:r>
              <a:rPr lang="en-US" sz="4000" b="1" baseline="30000" dirty="0" smtClean="0"/>
              <a:t>-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43042" y="142852"/>
            <a:ext cx="59691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</a:rPr>
              <a:t>Энергетические уровни</a:t>
            </a:r>
            <a:endParaRPr lang="ru-RU" sz="4400" b="1" dirty="0">
              <a:solidFill>
                <a:srgbClr val="C0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571736" y="928670"/>
            <a:ext cx="1214446" cy="107157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16200000" flipH="1">
            <a:off x="5179223" y="892951"/>
            <a:ext cx="1643074" cy="157163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7158" y="2000240"/>
            <a:ext cx="36182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Завершённые</a:t>
            </a:r>
            <a:endParaRPr lang="ru-RU" sz="4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918163" y="2428868"/>
            <a:ext cx="422583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/>
              <a:t>Незавершённые</a:t>
            </a:r>
            <a:endParaRPr lang="ru-RU" sz="4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14282" y="2643182"/>
            <a:ext cx="435771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8 электронов - внешний уровень.</a:t>
            </a:r>
          </a:p>
          <a:p>
            <a:r>
              <a:rPr lang="ru-RU" sz="4000" b="1" dirty="0" smtClean="0">
                <a:solidFill>
                  <a:srgbClr val="7030A0"/>
                </a:solidFill>
              </a:rPr>
              <a:t>Максимальное число электронов - любой другой уровень.</a:t>
            </a:r>
            <a:endParaRPr lang="ru-RU" sz="4000" b="1" dirty="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29190" y="3214686"/>
            <a:ext cx="42148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Не максимальное число электронов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Электронная </a:t>
            </a:r>
            <a:r>
              <a:rPr lang="ru-RU" b="1" dirty="0" err="1" smtClean="0">
                <a:solidFill>
                  <a:srgbClr val="C00000"/>
                </a:solidFill>
              </a:rPr>
              <a:t>орбиталь</a:t>
            </a:r>
            <a:r>
              <a:rPr lang="ru-RU" b="1" dirty="0" smtClean="0">
                <a:solidFill>
                  <a:srgbClr val="C00000"/>
                </a:solidFill>
              </a:rPr>
              <a:t/>
            </a:r>
            <a:br>
              <a:rPr lang="ru-RU" b="1" dirty="0" smtClean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(энергетический подуровень)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9144000" cy="4525963"/>
          </a:xfrm>
        </p:spPr>
        <p:txBody>
          <a:bodyPr/>
          <a:lstStyle/>
          <a:p>
            <a:pPr>
              <a:buNone/>
            </a:pPr>
            <a:r>
              <a:rPr lang="ru-RU" sz="4400" b="1" dirty="0" smtClean="0"/>
              <a:t> - это область пространства вокруг ядра атома химического элемента в которой </a:t>
            </a:r>
            <a:r>
              <a:rPr lang="ru-RU" sz="4400" b="1" dirty="0" smtClean="0">
                <a:solidFill>
                  <a:srgbClr val="FF0000"/>
                </a:solidFill>
              </a:rPr>
              <a:t>наиболее вероятно находится электрон</a:t>
            </a:r>
            <a:r>
              <a:rPr lang="ru-RU" sz="4400" b="1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00430" y="214290"/>
            <a:ext cx="25923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err="1" smtClean="0">
                <a:solidFill>
                  <a:srgbClr val="C00000"/>
                </a:solidFill>
              </a:rPr>
              <a:t>Орбитали</a:t>
            </a:r>
            <a:endParaRPr lang="ru-RU" sz="4400" b="1" dirty="0">
              <a:solidFill>
                <a:srgbClr val="C0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214546" y="857232"/>
            <a:ext cx="1500198" cy="21431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endCxn id="18" idx="1"/>
          </p:cNvCxnSpPr>
          <p:nvPr/>
        </p:nvCxnSpPr>
        <p:spPr>
          <a:xfrm>
            <a:off x="5857884" y="857232"/>
            <a:ext cx="1643074" cy="344061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>
            <a:off x="3179753" y="1035033"/>
            <a:ext cx="1000132" cy="78740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4858546" y="1142190"/>
            <a:ext cx="928694" cy="501654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643042" y="714356"/>
            <a:ext cx="4299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s</a:t>
            </a:r>
            <a:endParaRPr lang="ru-RU" sz="48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7500958" y="785794"/>
            <a:ext cx="3802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f</a:t>
            </a:r>
            <a:endParaRPr lang="ru-RU" sz="4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928926" y="1643050"/>
            <a:ext cx="5148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p</a:t>
            </a:r>
            <a:endParaRPr lang="ru-RU" sz="4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786314" y="1714488"/>
            <a:ext cx="5148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d</a:t>
            </a:r>
            <a:endParaRPr lang="ru-RU" sz="4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357298"/>
            <a:ext cx="180022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1376347" y="3338505"/>
            <a:ext cx="29146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57620" y="2500306"/>
            <a:ext cx="225742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8" y="1571612"/>
            <a:ext cx="25717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Прямоугольник 31"/>
          <p:cNvSpPr/>
          <p:nvPr/>
        </p:nvSpPr>
        <p:spPr>
          <a:xfrm>
            <a:off x="714348" y="3500438"/>
            <a:ext cx="714380" cy="7143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1714480" y="5929330"/>
            <a:ext cx="714380" cy="7143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2428860" y="5929330"/>
            <a:ext cx="714380" cy="7143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3143240" y="5929330"/>
            <a:ext cx="714380" cy="7143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4143372" y="4857760"/>
            <a:ext cx="714380" cy="7143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4857752" y="4857760"/>
            <a:ext cx="714380" cy="7143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5572132" y="4857760"/>
            <a:ext cx="714380" cy="7143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3428992" y="4857760"/>
            <a:ext cx="714380" cy="7143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6286512" y="4857760"/>
            <a:ext cx="714380" cy="71438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514</Words>
  <Application>Microsoft Office PowerPoint</Application>
  <PresentationFormat>Экран (4:3)</PresentationFormat>
  <Paragraphs>233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Распределение электронов по энергетическим уровням 8 класс, параграф 53, стр.185</vt:lpstr>
      <vt:lpstr>Электронная оболочка (энергетический уровень)</vt:lpstr>
      <vt:lpstr>Слайд 3</vt:lpstr>
      <vt:lpstr>Слайд 4</vt:lpstr>
      <vt:lpstr>Распределение электронов по энергетическим уровням</vt:lpstr>
      <vt:lpstr>Слайд 6</vt:lpstr>
      <vt:lpstr>Слайд 7</vt:lpstr>
      <vt:lpstr>Электронная орбиталь (энергетический подуровень)</vt:lpstr>
      <vt:lpstr>Слайд 9</vt:lpstr>
      <vt:lpstr>Энергетические уровни и электронные орбитали</vt:lpstr>
      <vt:lpstr>Распределение электронов по орбиталям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электронных оболочек атомов</dc:title>
  <dc:creator>Alex</dc:creator>
  <cp:lastModifiedBy>Tomur</cp:lastModifiedBy>
  <cp:revision>21</cp:revision>
  <dcterms:created xsi:type="dcterms:W3CDTF">2018-09-23T13:58:40Z</dcterms:created>
  <dcterms:modified xsi:type="dcterms:W3CDTF">2020-04-21T04:46:38Z</dcterms:modified>
</cp:coreProperties>
</file>