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9" r:id="rId3"/>
    <p:sldId id="265" r:id="rId4"/>
    <p:sldId id="260" r:id="rId5"/>
    <p:sldId id="261" r:id="rId6"/>
    <p:sldId id="262" r:id="rId7"/>
    <p:sldId id="263" r:id="rId8"/>
    <p:sldId id="264" r:id="rId9"/>
    <p:sldId id="266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4B1156A-380E-4F78-BDF5-A606A8083BF9}" styleName="Средний стиль 4 - акцент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8" autoAdjust="0"/>
    <p:restoredTop sz="94624" autoAdjust="0"/>
  </p:normalViewPr>
  <p:slideViewPr>
    <p:cSldViewPr>
      <p:cViewPr varScale="1">
        <p:scale>
          <a:sx n="66" d="100"/>
          <a:sy n="66" d="100"/>
        </p:scale>
        <p:origin x="-1422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3AE3DA6-2358-477A-B3B5-9ED4A76F0CB5}" type="datetimeFigureOut">
              <a:rPr lang="ru-RU">
                <a:solidFill>
                  <a:prstClr val="black"/>
                </a:solidFill>
              </a:rPr>
              <a:pPr/>
              <a:t>21.04.2020</a:t>
            </a:fld>
            <a:endParaRPr lang="ru-RU">
              <a:solidFill>
                <a:prstClr val="black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7A85ADF-72E8-4178-A5BC-CEE319FCA0A6}" type="slidenum">
              <a:rPr lang="ru-RU">
                <a:solidFill>
                  <a:prstClr val="black"/>
                </a:solidFill>
              </a:rPr>
              <a:pPr/>
              <a:t>‹#›</a:t>
            </a:fld>
            <a:endParaRPr lang="ru-RU">
              <a:solidFill>
                <a:prstClr val="black"/>
              </a:solidFill>
            </a:endParaRPr>
          </a:p>
        </p:txBody>
      </p:sp>
    </p:spTree>
  </p:cSld>
  <p:clrMapOvr>
    <a:masterClrMapping/>
  </p:clrMapOvr>
  <p:transition>
    <p:strips dir="r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3AE3DA6-2358-477A-B3B5-9ED4A76F0CB5}" type="datetimeFigureOut">
              <a:rPr lang="ru-RU">
                <a:solidFill>
                  <a:prstClr val="black"/>
                </a:solidFill>
              </a:rPr>
              <a:pPr/>
              <a:t>21.04.2020</a:t>
            </a:fld>
            <a:endParaRPr lang="ru-RU">
              <a:solidFill>
                <a:prstClr val="black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7A85ADF-72E8-4178-A5BC-CEE319FCA0A6}" type="slidenum">
              <a:rPr lang="ru-RU">
                <a:solidFill>
                  <a:prstClr val="black"/>
                </a:solidFill>
              </a:rPr>
              <a:pPr/>
              <a:t>‹#›</a:t>
            </a:fld>
            <a:endParaRPr lang="ru-RU">
              <a:solidFill>
                <a:prstClr val="black"/>
              </a:solidFill>
            </a:endParaRPr>
          </a:p>
        </p:txBody>
      </p:sp>
    </p:spTree>
  </p:cSld>
  <p:clrMapOvr>
    <a:masterClrMapping/>
  </p:clrMapOvr>
  <p:transition>
    <p:strips dir="r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3AE3DA6-2358-477A-B3B5-9ED4A76F0CB5}" type="datetimeFigureOut">
              <a:rPr lang="ru-RU">
                <a:solidFill>
                  <a:prstClr val="black"/>
                </a:solidFill>
              </a:rPr>
              <a:pPr/>
              <a:t>21.04.2020</a:t>
            </a:fld>
            <a:endParaRPr lang="ru-RU">
              <a:solidFill>
                <a:prstClr val="black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7A85ADF-72E8-4178-A5BC-CEE319FCA0A6}" type="slidenum">
              <a:rPr lang="ru-RU">
                <a:solidFill>
                  <a:prstClr val="black"/>
                </a:solidFill>
              </a:rPr>
              <a:pPr/>
              <a:t>‹#›</a:t>
            </a:fld>
            <a:endParaRPr lang="ru-RU">
              <a:solidFill>
                <a:prstClr val="black"/>
              </a:solidFill>
            </a:endParaRPr>
          </a:p>
        </p:txBody>
      </p:sp>
    </p:spTree>
  </p:cSld>
  <p:clrMapOvr>
    <a:masterClrMapping/>
  </p:clrMapOvr>
  <p:transition>
    <p:strips dir="r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3AE3DA6-2358-477A-B3B5-9ED4A76F0CB5}" type="datetimeFigureOut">
              <a:rPr lang="ru-RU">
                <a:solidFill>
                  <a:prstClr val="black"/>
                </a:solidFill>
              </a:rPr>
              <a:pPr/>
              <a:t>21.04.2020</a:t>
            </a:fld>
            <a:endParaRPr lang="ru-RU">
              <a:solidFill>
                <a:prstClr val="black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7A85ADF-72E8-4178-A5BC-CEE319FCA0A6}" type="slidenum">
              <a:rPr lang="ru-RU">
                <a:solidFill>
                  <a:prstClr val="black"/>
                </a:solidFill>
              </a:rPr>
              <a:pPr/>
              <a:t>‹#›</a:t>
            </a:fld>
            <a:endParaRPr lang="ru-RU">
              <a:solidFill>
                <a:prstClr val="black"/>
              </a:solidFill>
            </a:endParaRPr>
          </a:p>
        </p:txBody>
      </p:sp>
    </p:spTree>
  </p:cSld>
  <p:clrMapOvr>
    <a:masterClrMapping/>
  </p:clrMapOvr>
  <p:transition>
    <p:strips dir="r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3AE3DA6-2358-477A-B3B5-9ED4A76F0CB5}" type="datetimeFigureOut">
              <a:rPr lang="ru-RU">
                <a:solidFill>
                  <a:prstClr val="black"/>
                </a:solidFill>
              </a:rPr>
              <a:pPr/>
              <a:t>21.04.2020</a:t>
            </a:fld>
            <a:endParaRPr lang="ru-RU">
              <a:solidFill>
                <a:prstClr val="black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7A85ADF-72E8-4178-A5BC-CEE319FCA0A6}" type="slidenum">
              <a:rPr lang="ru-RU">
                <a:solidFill>
                  <a:prstClr val="black"/>
                </a:solidFill>
              </a:rPr>
              <a:pPr/>
              <a:t>‹#›</a:t>
            </a:fld>
            <a:endParaRPr lang="ru-RU">
              <a:solidFill>
                <a:prstClr val="black"/>
              </a:solidFill>
            </a:endParaRPr>
          </a:p>
        </p:txBody>
      </p:sp>
    </p:spTree>
  </p:cSld>
  <p:clrMapOvr>
    <a:masterClrMapping/>
  </p:clrMapOvr>
  <p:transition>
    <p:strips dir="r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3AE3DA6-2358-477A-B3B5-9ED4A76F0CB5}" type="datetimeFigureOut">
              <a:rPr lang="ru-RU">
                <a:solidFill>
                  <a:prstClr val="black"/>
                </a:solidFill>
              </a:rPr>
              <a:pPr/>
              <a:t>21.04.2020</a:t>
            </a:fld>
            <a:endParaRPr lang="ru-RU">
              <a:solidFill>
                <a:prstClr val="black"/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7A85ADF-72E8-4178-A5BC-CEE319FCA0A6}" type="slidenum">
              <a:rPr lang="ru-RU">
                <a:solidFill>
                  <a:prstClr val="black"/>
                </a:solidFill>
              </a:rPr>
              <a:pPr/>
              <a:t>‹#›</a:t>
            </a:fld>
            <a:endParaRPr lang="ru-RU">
              <a:solidFill>
                <a:prstClr val="black"/>
              </a:solidFill>
            </a:endParaRPr>
          </a:p>
        </p:txBody>
      </p:sp>
    </p:spTree>
  </p:cSld>
  <p:clrMapOvr>
    <a:masterClrMapping/>
  </p:clrMapOvr>
  <p:transition>
    <p:strips dir="r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3AE3DA6-2358-477A-B3B5-9ED4A76F0CB5}" type="datetimeFigureOut">
              <a:rPr lang="ru-RU">
                <a:solidFill>
                  <a:prstClr val="black"/>
                </a:solidFill>
              </a:rPr>
              <a:pPr/>
              <a:t>21.04.2020</a:t>
            </a:fld>
            <a:endParaRPr lang="ru-RU">
              <a:solidFill>
                <a:prstClr val="black"/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7A85ADF-72E8-4178-A5BC-CEE319FCA0A6}" type="slidenum">
              <a:rPr lang="ru-RU">
                <a:solidFill>
                  <a:prstClr val="black"/>
                </a:solidFill>
              </a:rPr>
              <a:pPr/>
              <a:t>‹#›</a:t>
            </a:fld>
            <a:endParaRPr lang="ru-RU">
              <a:solidFill>
                <a:prstClr val="black"/>
              </a:solidFill>
            </a:endParaRPr>
          </a:p>
        </p:txBody>
      </p:sp>
    </p:spTree>
  </p:cSld>
  <p:clrMapOvr>
    <a:masterClrMapping/>
  </p:clrMapOvr>
  <p:transition>
    <p:strips dir="r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3AE3DA6-2358-477A-B3B5-9ED4A76F0CB5}" type="datetimeFigureOut">
              <a:rPr lang="ru-RU">
                <a:solidFill>
                  <a:prstClr val="black"/>
                </a:solidFill>
              </a:rPr>
              <a:pPr/>
              <a:t>21.04.2020</a:t>
            </a:fld>
            <a:endParaRPr lang="ru-RU">
              <a:solidFill>
                <a:prstClr val="black"/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7A85ADF-72E8-4178-A5BC-CEE319FCA0A6}" type="slidenum">
              <a:rPr lang="ru-RU">
                <a:solidFill>
                  <a:prstClr val="black"/>
                </a:solidFill>
              </a:rPr>
              <a:pPr/>
              <a:t>‹#›</a:t>
            </a:fld>
            <a:endParaRPr lang="ru-RU">
              <a:solidFill>
                <a:prstClr val="black"/>
              </a:solidFill>
            </a:endParaRPr>
          </a:p>
        </p:txBody>
      </p:sp>
    </p:spTree>
  </p:cSld>
  <p:clrMapOvr>
    <a:masterClrMapping/>
  </p:clrMapOvr>
  <p:transition>
    <p:strips dir="r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3AE3DA6-2358-477A-B3B5-9ED4A76F0CB5}" type="datetimeFigureOut">
              <a:rPr lang="ru-RU">
                <a:solidFill>
                  <a:prstClr val="black"/>
                </a:solidFill>
              </a:rPr>
              <a:pPr/>
              <a:t>21.04.2020</a:t>
            </a:fld>
            <a:endParaRPr lang="ru-RU">
              <a:solidFill>
                <a:prstClr val="black"/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7A85ADF-72E8-4178-A5BC-CEE319FCA0A6}" type="slidenum">
              <a:rPr lang="ru-RU">
                <a:solidFill>
                  <a:prstClr val="black"/>
                </a:solidFill>
              </a:rPr>
              <a:pPr/>
              <a:t>‹#›</a:t>
            </a:fld>
            <a:endParaRPr lang="ru-RU">
              <a:solidFill>
                <a:prstClr val="black"/>
              </a:solidFill>
            </a:endParaRPr>
          </a:p>
        </p:txBody>
      </p:sp>
    </p:spTree>
  </p:cSld>
  <p:clrMapOvr>
    <a:masterClrMapping/>
  </p:clrMapOvr>
  <p:transition>
    <p:strips dir="r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3AE3DA6-2358-477A-B3B5-9ED4A76F0CB5}" type="datetimeFigureOut">
              <a:rPr lang="ru-RU">
                <a:solidFill>
                  <a:prstClr val="black"/>
                </a:solidFill>
              </a:rPr>
              <a:pPr/>
              <a:t>21.04.2020</a:t>
            </a:fld>
            <a:endParaRPr lang="ru-RU">
              <a:solidFill>
                <a:prstClr val="black"/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7A85ADF-72E8-4178-A5BC-CEE319FCA0A6}" type="slidenum">
              <a:rPr lang="ru-RU">
                <a:solidFill>
                  <a:prstClr val="black"/>
                </a:solidFill>
              </a:rPr>
              <a:pPr/>
              <a:t>‹#›</a:t>
            </a:fld>
            <a:endParaRPr lang="ru-RU">
              <a:solidFill>
                <a:prstClr val="black"/>
              </a:solidFill>
            </a:endParaRPr>
          </a:p>
        </p:txBody>
      </p:sp>
    </p:spTree>
  </p:cSld>
  <p:clrMapOvr>
    <a:masterClrMapping/>
  </p:clrMapOvr>
  <p:transition>
    <p:strips dir="r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3AE3DA6-2358-477A-B3B5-9ED4A76F0CB5}" type="datetimeFigureOut">
              <a:rPr lang="ru-RU">
                <a:solidFill>
                  <a:prstClr val="black"/>
                </a:solidFill>
              </a:rPr>
              <a:pPr/>
              <a:t>21.04.2020</a:t>
            </a:fld>
            <a:endParaRPr lang="ru-RU">
              <a:solidFill>
                <a:prstClr val="black"/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7A85ADF-72E8-4178-A5BC-CEE319FCA0A6}" type="slidenum">
              <a:rPr lang="ru-RU">
                <a:solidFill>
                  <a:prstClr val="black"/>
                </a:solidFill>
              </a:rPr>
              <a:pPr/>
              <a:t>‹#›</a:t>
            </a:fld>
            <a:endParaRPr lang="ru-RU">
              <a:solidFill>
                <a:prstClr val="black"/>
              </a:solidFill>
            </a:endParaRPr>
          </a:p>
        </p:txBody>
      </p:sp>
    </p:spTree>
  </p:cSld>
  <p:clrMapOvr>
    <a:masterClrMapping/>
  </p:clrMapOvr>
  <p:transition>
    <p:strips dir="r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A603AB"/>
            </a:gs>
            <a:gs pos="21001">
              <a:srgbClr val="0819FB"/>
            </a:gs>
            <a:gs pos="35001">
              <a:srgbClr val="1A8D48"/>
            </a:gs>
            <a:gs pos="52000">
              <a:srgbClr val="FFFF00"/>
            </a:gs>
            <a:gs pos="73000">
              <a:srgbClr val="EE3F17"/>
            </a:gs>
            <a:gs pos="88000">
              <a:srgbClr val="E81766"/>
            </a:gs>
            <a:gs pos="100000">
              <a:srgbClr val="A603AB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Прямоугольник 14"/>
          <p:cNvSpPr/>
          <p:nvPr userDrawn="1"/>
        </p:nvSpPr>
        <p:spPr>
          <a:xfrm>
            <a:off x="395536" y="404664"/>
            <a:ext cx="8352928" cy="604867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grpSp>
        <p:nvGrpSpPr>
          <p:cNvPr id="2" name="Группа 13"/>
          <p:cNvGrpSpPr/>
          <p:nvPr userDrawn="1"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pic>
          <p:nvPicPr>
            <p:cNvPr id="8" name="Рисунок 7" descr="0_8781d_ea3e27ef_L.png"/>
            <p:cNvPicPr>
              <a:picLocks noChangeAspect="1"/>
            </p:cNvPicPr>
            <p:nvPr userDrawn="1"/>
          </p:nvPicPr>
          <p:blipFill>
            <a:blip r:embed="rId13" cstate="print"/>
            <a:srcRect l="2290" r="2660"/>
            <a:stretch>
              <a:fillRect/>
            </a:stretch>
          </p:blipFill>
          <p:spPr>
            <a:xfrm>
              <a:off x="0" y="0"/>
              <a:ext cx="5976664" cy="546224"/>
            </a:xfrm>
            <a:prstGeom prst="rect">
              <a:avLst/>
            </a:prstGeom>
          </p:spPr>
        </p:pic>
        <p:pic>
          <p:nvPicPr>
            <p:cNvPr id="9" name="Рисунок 8" descr="0_8781d_ea3e27ef_L.png"/>
            <p:cNvPicPr>
              <a:picLocks noChangeAspect="1"/>
            </p:cNvPicPr>
            <p:nvPr userDrawn="1"/>
          </p:nvPicPr>
          <p:blipFill>
            <a:blip r:embed="rId13" cstate="print"/>
            <a:srcRect l="2290" r="2660"/>
            <a:stretch>
              <a:fillRect/>
            </a:stretch>
          </p:blipFill>
          <p:spPr>
            <a:xfrm flipV="1">
              <a:off x="0" y="6311776"/>
              <a:ext cx="5976664" cy="546224"/>
            </a:xfrm>
            <a:prstGeom prst="rect">
              <a:avLst/>
            </a:prstGeom>
          </p:spPr>
        </p:pic>
        <p:pic>
          <p:nvPicPr>
            <p:cNvPr id="10" name="Рисунок 9" descr="0_8781d_ea3e27ef_L.png"/>
            <p:cNvPicPr>
              <a:picLocks noChangeAspect="1"/>
            </p:cNvPicPr>
            <p:nvPr userDrawn="1"/>
          </p:nvPicPr>
          <p:blipFill>
            <a:blip r:embed="rId13" cstate="print"/>
            <a:srcRect l="2290" r="2660"/>
            <a:stretch>
              <a:fillRect/>
            </a:stretch>
          </p:blipFill>
          <p:spPr>
            <a:xfrm rot="16200000">
              <a:off x="-2751224" y="3155888"/>
              <a:ext cx="6048672" cy="546224"/>
            </a:xfrm>
            <a:prstGeom prst="rect">
              <a:avLst/>
            </a:prstGeom>
          </p:spPr>
        </p:pic>
        <p:pic>
          <p:nvPicPr>
            <p:cNvPr id="11" name="Рисунок 10" descr="0_8781d_ea3e27ef_L.png"/>
            <p:cNvPicPr>
              <a:picLocks noChangeAspect="1"/>
            </p:cNvPicPr>
            <p:nvPr userDrawn="1"/>
          </p:nvPicPr>
          <p:blipFill>
            <a:blip r:embed="rId13" cstate="print"/>
            <a:srcRect l="2290" r="2660"/>
            <a:stretch>
              <a:fillRect/>
            </a:stretch>
          </p:blipFill>
          <p:spPr>
            <a:xfrm rot="5400000" flipH="1">
              <a:off x="5846552" y="3155888"/>
              <a:ext cx="6048672" cy="546224"/>
            </a:xfrm>
            <a:prstGeom prst="rect">
              <a:avLst/>
            </a:prstGeom>
          </p:spPr>
        </p:pic>
        <p:pic>
          <p:nvPicPr>
            <p:cNvPr id="12" name="Рисунок 11" descr="0_8781d_ea3e27ef_L.png"/>
            <p:cNvPicPr>
              <a:picLocks noChangeAspect="1"/>
            </p:cNvPicPr>
            <p:nvPr userDrawn="1"/>
          </p:nvPicPr>
          <p:blipFill>
            <a:blip r:embed="rId13" cstate="print"/>
            <a:srcRect l="2290" r="46758"/>
            <a:stretch>
              <a:fillRect/>
            </a:stretch>
          </p:blipFill>
          <p:spPr>
            <a:xfrm>
              <a:off x="5940152" y="0"/>
              <a:ext cx="3203848" cy="546224"/>
            </a:xfrm>
            <a:prstGeom prst="rect">
              <a:avLst/>
            </a:prstGeom>
          </p:spPr>
        </p:pic>
        <p:pic>
          <p:nvPicPr>
            <p:cNvPr id="13" name="Рисунок 12" descr="0_8781d_ea3e27ef_L.png"/>
            <p:cNvPicPr>
              <a:picLocks noChangeAspect="1"/>
            </p:cNvPicPr>
            <p:nvPr userDrawn="1"/>
          </p:nvPicPr>
          <p:blipFill>
            <a:blip r:embed="rId13" cstate="print"/>
            <a:srcRect l="2290" r="46758"/>
            <a:stretch>
              <a:fillRect/>
            </a:stretch>
          </p:blipFill>
          <p:spPr>
            <a:xfrm flipV="1">
              <a:off x="5940152" y="6311776"/>
              <a:ext cx="3203848" cy="546224"/>
            </a:xfrm>
            <a:prstGeom prst="rect">
              <a:avLst/>
            </a:prstGeom>
          </p:spPr>
        </p:pic>
      </p:grpSp>
      <p:sp>
        <p:nvSpPr>
          <p:cNvPr id="13313" name="Rectangle 1"/>
          <p:cNvSpPr>
            <a:spLocks noChangeArrowheads="1"/>
          </p:cNvSpPr>
          <p:nvPr userDrawn="1"/>
        </p:nvSpPr>
        <p:spPr bwMode="auto">
          <a:xfrm>
            <a:off x="0" y="6642556"/>
            <a:ext cx="1245854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800" dirty="0">
                <a:solidFill>
                  <a:prstClr val="black">
                    <a:lumMod val="75000"/>
                    <a:lumOff val="25000"/>
                  </a:prstClr>
                </a:solidFill>
                <a:latin typeface="Arial" pitchFamily="34" charset="0"/>
                <a:ea typeface="Calibri" pitchFamily="34" charset="0"/>
                <a:cs typeface="Times New Roman" pitchFamily="18" charset="0"/>
              </a:rPr>
              <a:t>FokinaLida.75@mail.ru</a:t>
            </a:r>
            <a:endParaRPr lang="en-US" sz="800" dirty="0">
              <a:solidFill>
                <a:prstClr val="black">
                  <a:lumMod val="75000"/>
                  <a:lumOff val="25000"/>
                </a:prstClr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>
    <p:strips dir="rd"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691680" y="908720"/>
            <a:ext cx="2736304" cy="10926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6500" dirty="0" smtClean="0">
                <a:solidFill>
                  <a:srgbClr val="FF0000"/>
                </a:solidFill>
                <a:latin typeface="Monotype Corsiva" pitchFamily="66" charset="0"/>
              </a:rPr>
              <a:t>Предлог</a:t>
            </a:r>
            <a:endParaRPr lang="ru-RU" sz="6500" dirty="0">
              <a:solidFill>
                <a:srgbClr val="FF0000"/>
              </a:solidFill>
              <a:latin typeface="Monotype Corsiva" pitchFamily="66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644008" y="908720"/>
            <a:ext cx="2448272" cy="10926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6500" dirty="0" smtClean="0">
                <a:solidFill>
                  <a:srgbClr val="FF0000"/>
                </a:solidFill>
                <a:latin typeface="Monotype Corsiva" pitchFamily="66" charset="0"/>
              </a:rPr>
              <a:t>и  союз</a:t>
            </a:r>
            <a:endParaRPr lang="ru-RU" sz="6500" dirty="0">
              <a:solidFill>
                <a:srgbClr val="FF0000"/>
              </a:solidFill>
              <a:latin typeface="Monotype Corsiva" pitchFamily="66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07504" y="2780928"/>
            <a:ext cx="8748464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6500" dirty="0" smtClean="0">
                <a:solidFill>
                  <a:srgbClr val="FF0000"/>
                </a:solidFill>
                <a:latin typeface="Monotype Corsiva" pitchFamily="66" charset="0"/>
              </a:rPr>
              <a:t>как служебные части речи</a:t>
            </a:r>
            <a:endParaRPr lang="ru-RU" sz="6500" dirty="0">
              <a:solidFill>
                <a:srgbClr val="FF0000"/>
              </a:solidFill>
              <a:latin typeface="Monotype Corsiva" pitchFamily="66" charset="0"/>
            </a:endParaRPr>
          </a:p>
        </p:txBody>
      </p:sp>
    </p:spTree>
  </p:cSld>
  <p:clrMapOvr>
    <a:masterClrMapping/>
  </p:clrMapOvr>
  <p:transition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3568" y="692696"/>
            <a:ext cx="748883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6000" dirty="0" smtClean="0">
                <a:solidFill>
                  <a:srgbClr val="FF0000"/>
                </a:solidFill>
                <a:latin typeface="Monotype Corsiva" pitchFamily="66" charset="0"/>
              </a:rPr>
              <a:t>Цели урока:</a:t>
            </a:r>
            <a:endParaRPr lang="ru-RU" sz="6000" dirty="0">
              <a:solidFill>
                <a:srgbClr val="FF0000"/>
              </a:solidFill>
              <a:latin typeface="Monotype Corsiva" pitchFamily="66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11560" y="1916832"/>
            <a:ext cx="792088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>
                <a:latin typeface="Monotype Corsiva" pitchFamily="66" charset="0"/>
              </a:rPr>
              <a:t>1. повторить и обобщить знания об этих частях речи;</a:t>
            </a:r>
            <a:endParaRPr lang="ru-RU" sz="3200" dirty="0">
              <a:latin typeface="Monotype Corsiva" pitchFamily="66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11560" y="3356992"/>
            <a:ext cx="792088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>
                <a:latin typeface="Monotype Corsiva" pitchFamily="66" charset="0"/>
              </a:rPr>
              <a:t>2. определить, в чём сходство и в чём различие этих  служебных  частей  речи.</a:t>
            </a:r>
            <a:endParaRPr lang="ru-RU" sz="3200" dirty="0">
              <a:latin typeface="Monotype Corsiva" pitchFamily="66" charset="0"/>
            </a:endParaRPr>
          </a:p>
        </p:txBody>
      </p:sp>
    </p:spTree>
  </p:cSld>
  <p:clrMapOvr>
    <a:masterClrMapping/>
  </p:clrMapOvr>
  <p:transition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nios.ru/files/old-nios/uploads/posts/2010-09/1285042892_7hi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11759" y="1484784"/>
            <a:ext cx="4275115" cy="4776665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3" name="TextBox 2"/>
          <p:cNvSpPr txBox="1"/>
          <p:nvPr/>
        </p:nvSpPr>
        <p:spPr>
          <a:xfrm>
            <a:off x="1043608" y="332656"/>
            <a:ext cx="676875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dirty="0" smtClean="0">
                <a:solidFill>
                  <a:srgbClr val="FF0000"/>
                </a:solidFill>
                <a:latin typeface="Monotype Corsiva" pitchFamily="66" charset="0"/>
              </a:rPr>
              <a:t>Сергей Иванович Ожегов</a:t>
            </a:r>
          </a:p>
          <a:p>
            <a:pPr algn="ctr"/>
            <a:r>
              <a:rPr lang="ru-RU" sz="3200" dirty="0" smtClean="0">
                <a:solidFill>
                  <a:srgbClr val="FF0000"/>
                </a:solidFill>
                <a:latin typeface="Monotype Corsiva" pitchFamily="66" charset="0"/>
              </a:rPr>
              <a:t> (1900 – 1964)</a:t>
            </a:r>
            <a:endParaRPr lang="ru-RU" sz="3200" dirty="0">
              <a:solidFill>
                <a:srgbClr val="FF0000"/>
              </a:solidFill>
              <a:latin typeface="Monotype Corsiva" pitchFamily="66" charset="0"/>
            </a:endParaRPr>
          </a:p>
        </p:txBody>
      </p:sp>
    </p:spTree>
  </p:cSld>
  <p:clrMapOvr>
    <a:masterClrMapping/>
  </p:clrMapOvr>
  <p:transition>
    <p:strips dir="rd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755576" y="2636912"/>
          <a:ext cx="7632850" cy="252028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763285"/>
                <a:gridCol w="763285"/>
                <a:gridCol w="763285"/>
                <a:gridCol w="763285"/>
                <a:gridCol w="763285"/>
                <a:gridCol w="763285"/>
                <a:gridCol w="763285"/>
                <a:gridCol w="763285"/>
                <a:gridCol w="763285"/>
                <a:gridCol w="763285"/>
              </a:tblGrid>
              <a:tr h="1260140">
                <a:tc>
                  <a:txBody>
                    <a:bodyPr/>
                    <a:lstStyle/>
                    <a:p>
                      <a:pPr algn="ctr"/>
                      <a:r>
                        <a:rPr lang="ru-RU" sz="4000" dirty="0" smtClean="0"/>
                        <a:t>1</a:t>
                      </a:r>
                      <a:endParaRPr lang="ru-RU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000" dirty="0" smtClean="0"/>
                        <a:t>2</a:t>
                      </a:r>
                      <a:endParaRPr lang="ru-RU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000" dirty="0" smtClean="0"/>
                        <a:t>3</a:t>
                      </a:r>
                      <a:endParaRPr lang="ru-RU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000" dirty="0" smtClean="0"/>
                        <a:t>4</a:t>
                      </a:r>
                      <a:endParaRPr lang="ru-RU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000" dirty="0" smtClean="0"/>
                        <a:t>5</a:t>
                      </a:r>
                      <a:endParaRPr lang="ru-RU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000" dirty="0" smtClean="0"/>
                        <a:t>6</a:t>
                      </a:r>
                      <a:endParaRPr lang="ru-RU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000" dirty="0" smtClean="0"/>
                        <a:t>7</a:t>
                      </a:r>
                      <a:endParaRPr lang="ru-RU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000" dirty="0" smtClean="0"/>
                        <a:t>8</a:t>
                      </a:r>
                      <a:endParaRPr lang="ru-RU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000" dirty="0" smtClean="0"/>
                        <a:t>9</a:t>
                      </a:r>
                      <a:endParaRPr lang="ru-RU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000" dirty="0" smtClean="0"/>
                        <a:t>10</a:t>
                      </a:r>
                      <a:endParaRPr lang="ru-RU" sz="4000" dirty="0"/>
                    </a:p>
                  </a:txBody>
                  <a:tcPr/>
                </a:tc>
              </a:tr>
              <a:tr h="1260140">
                <a:tc>
                  <a:txBody>
                    <a:bodyPr/>
                    <a:lstStyle/>
                    <a:p>
                      <a:pPr algn="ctr"/>
                      <a:r>
                        <a:rPr lang="ru-RU" sz="7200" dirty="0" smtClean="0"/>
                        <a:t>+</a:t>
                      </a:r>
                      <a:endParaRPr lang="ru-RU" sz="7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200" dirty="0" smtClean="0"/>
                        <a:t>+</a:t>
                      </a:r>
                      <a:endParaRPr lang="ru-RU" sz="7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200" dirty="0" smtClean="0"/>
                        <a:t>+</a:t>
                      </a:r>
                      <a:endParaRPr lang="ru-RU" sz="7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200" dirty="0" smtClean="0"/>
                        <a:t>-</a:t>
                      </a:r>
                      <a:endParaRPr lang="ru-RU" sz="7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200" dirty="0" smtClean="0"/>
                        <a:t>-</a:t>
                      </a:r>
                      <a:endParaRPr lang="ru-RU" sz="7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200" dirty="0" smtClean="0"/>
                        <a:t>+</a:t>
                      </a:r>
                      <a:endParaRPr lang="ru-RU" sz="7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200" dirty="0" smtClean="0"/>
                        <a:t>+</a:t>
                      </a:r>
                      <a:endParaRPr lang="ru-RU" sz="7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200" dirty="0" smtClean="0"/>
                        <a:t>+</a:t>
                      </a:r>
                      <a:endParaRPr lang="ru-RU" sz="7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200" dirty="0" smtClean="0"/>
                        <a:t>-</a:t>
                      </a:r>
                      <a:endParaRPr lang="ru-RU" sz="7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200" dirty="0" smtClean="0"/>
                        <a:t>-</a:t>
                      </a:r>
                      <a:endParaRPr lang="ru-RU" sz="72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827584" y="692696"/>
            <a:ext cx="756084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400" dirty="0" smtClean="0">
                <a:solidFill>
                  <a:srgbClr val="FF0000"/>
                </a:solidFill>
                <a:latin typeface="Monotype Corsiva" pitchFamily="66" charset="0"/>
              </a:rPr>
              <a:t>Задание </a:t>
            </a:r>
          </a:p>
          <a:p>
            <a:pPr algn="ctr"/>
            <a:r>
              <a:rPr lang="ru-RU" sz="4400" dirty="0" smtClean="0">
                <a:solidFill>
                  <a:srgbClr val="FF0000"/>
                </a:solidFill>
                <a:latin typeface="Monotype Corsiva" pitchFamily="66" charset="0"/>
              </a:rPr>
              <a:t>«Верные и неверные утверждения»</a:t>
            </a:r>
            <a:endParaRPr lang="ru-RU" sz="4400" dirty="0">
              <a:solidFill>
                <a:srgbClr val="FF0000"/>
              </a:solidFill>
              <a:latin typeface="Monotype Corsiva" pitchFamily="66" charset="0"/>
            </a:endParaRPr>
          </a:p>
        </p:txBody>
      </p:sp>
    </p:spTree>
  </p:cSld>
  <p:clrMapOvr>
    <a:masterClrMapping/>
  </p:clrMapOvr>
  <p:transition>
    <p:strips dir="rd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27" name="AutoShape 3"/>
          <p:cNvCxnSpPr>
            <a:cxnSpLocks noChangeShapeType="1"/>
          </p:cNvCxnSpPr>
          <p:nvPr/>
        </p:nvCxnSpPr>
        <p:spPr bwMode="auto">
          <a:xfrm flipH="1">
            <a:off x="1824733" y="1340768"/>
            <a:ext cx="2171203" cy="1020988"/>
          </a:xfrm>
          <a:prstGeom prst="straightConnector1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</p:spPr>
      </p:cxnSp>
      <p:sp>
        <p:nvSpPr>
          <p:cNvPr id="1029" name="Oval 5"/>
          <p:cNvSpPr>
            <a:spLocks noChangeArrowheads="1"/>
          </p:cNvSpPr>
          <p:nvPr/>
        </p:nvSpPr>
        <p:spPr bwMode="auto">
          <a:xfrm>
            <a:off x="611560" y="2212032"/>
            <a:ext cx="2736304" cy="715346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</a:rPr>
              <a:t>непроизводные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cxnSp>
        <p:nvCxnSpPr>
          <p:cNvPr id="1030" name="AutoShape 6"/>
          <p:cNvCxnSpPr>
            <a:cxnSpLocks noChangeShapeType="1"/>
          </p:cNvCxnSpPr>
          <p:nvPr/>
        </p:nvCxnSpPr>
        <p:spPr bwMode="auto">
          <a:xfrm>
            <a:off x="3923928" y="1340768"/>
            <a:ext cx="23855" cy="1353707"/>
          </a:xfrm>
          <a:prstGeom prst="straightConnector1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</p:spPr>
      </p:cxnSp>
      <p:sp>
        <p:nvSpPr>
          <p:cNvPr id="1031" name="Oval 7"/>
          <p:cNvSpPr>
            <a:spLocks noChangeArrowheads="1"/>
          </p:cNvSpPr>
          <p:nvPr/>
        </p:nvSpPr>
        <p:spPr bwMode="auto">
          <a:xfrm>
            <a:off x="3419872" y="764704"/>
            <a:ext cx="2376264" cy="715346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</a:rPr>
              <a:t>ПРЕДЛОГ</a:t>
            </a:r>
            <a:endParaRPr kumimoji="0" lang="ru-RU" sz="40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</a:endParaRPr>
          </a:p>
        </p:txBody>
      </p:sp>
      <p:sp>
        <p:nvSpPr>
          <p:cNvPr id="1032" name="Oval 8"/>
          <p:cNvSpPr>
            <a:spLocks noChangeArrowheads="1"/>
          </p:cNvSpPr>
          <p:nvPr/>
        </p:nvSpPr>
        <p:spPr bwMode="auto">
          <a:xfrm>
            <a:off x="2987824" y="2694475"/>
            <a:ext cx="2376264" cy="715346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</a:rPr>
              <a:t>производные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33" name="Text Box 9"/>
          <p:cNvSpPr txBox="1">
            <a:spLocks noChangeArrowheads="1"/>
          </p:cNvSpPr>
          <p:nvPr/>
        </p:nvSpPr>
        <p:spPr bwMode="auto">
          <a:xfrm>
            <a:off x="1547664" y="1268760"/>
            <a:ext cx="2471040" cy="522369"/>
          </a:xfrm>
          <a:prstGeom prst="rect">
            <a:avLst/>
          </a:prstGeom>
          <a:solidFill>
            <a:srgbClr val="FFFFFF">
              <a:alpha val="0"/>
            </a:srgbClr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lang="ru-RU" sz="2000" dirty="0" smtClean="0">
                <a:solidFill>
                  <a:srgbClr val="00B050"/>
                </a:solidFill>
                <a:latin typeface="Monotype Corsiva" pitchFamily="66" charset="0"/>
              </a:rPr>
              <a:t>п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Monotype Corsiva" pitchFamily="66" charset="0"/>
              </a:rPr>
              <a:t>о происхождению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rgbClr val="00B050"/>
              </a:solidFill>
              <a:effectLst/>
              <a:latin typeface="Monotype Corsiva" pitchFamily="66" charset="0"/>
            </a:endParaRPr>
          </a:p>
        </p:txBody>
      </p:sp>
      <p:cxnSp>
        <p:nvCxnSpPr>
          <p:cNvPr id="1034" name="AutoShape 10"/>
          <p:cNvCxnSpPr>
            <a:cxnSpLocks noChangeShapeType="1"/>
          </p:cNvCxnSpPr>
          <p:nvPr/>
        </p:nvCxnSpPr>
        <p:spPr bwMode="auto">
          <a:xfrm flipH="1">
            <a:off x="2483769" y="3284984"/>
            <a:ext cx="720079" cy="792088"/>
          </a:xfrm>
          <a:prstGeom prst="straightConnector1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</p:spPr>
      </p:cxnSp>
      <p:sp>
        <p:nvSpPr>
          <p:cNvPr id="1035" name="Oval 11"/>
          <p:cNvSpPr>
            <a:spLocks noChangeArrowheads="1"/>
          </p:cNvSpPr>
          <p:nvPr/>
        </p:nvSpPr>
        <p:spPr bwMode="auto">
          <a:xfrm>
            <a:off x="899592" y="4077072"/>
            <a:ext cx="3024336" cy="715346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</a:rPr>
              <a:t>существительные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36" name="Oval 12"/>
          <p:cNvSpPr>
            <a:spLocks noChangeArrowheads="1"/>
          </p:cNvSpPr>
          <p:nvPr/>
        </p:nvSpPr>
        <p:spPr bwMode="auto">
          <a:xfrm>
            <a:off x="3059832" y="4797152"/>
            <a:ext cx="2448271" cy="715346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</a:rPr>
              <a:t>деепричастия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37" name="Oval 13"/>
          <p:cNvSpPr>
            <a:spLocks noChangeArrowheads="1"/>
          </p:cNvSpPr>
          <p:nvPr/>
        </p:nvSpPr>
        <p:spPr bwMode="auto">
          <a:xfrm>
            <a:off x="4932041" y="3861048"/>
            <a:ext cx="1584175" cy="715346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</a:rPr>
              <a:t>наречия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cxnSp>
        <p:nvCxnSpPr>
          <p:cNvPr id="1038" name="AutoShape 14"/>
          <p:cNvCxnSpPr>
            <a:cxnSpLocks noChangeShapeType="1"/>
          </p:cNvCxnSpPr>
          <p:nvPr/>
        </p:nvCxnSpPr>
        <p:spPr bwMode="auto">
          <a:xfrm>
            <a:off x="4788024" y="3356992"/>
            <a:ext cx="720080" cy="504056"/>
          </a:xfrm>
          <a:prstGeom prst="straightConnector1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</p:spPr>
      </p:cxnSp>
      <p:cxnSp>
        <p:nvCxnSpPr>
          <p:cNvPr id="1039" name="AutoShape 15"/>
          <p:cNvCxnSpPr>
            <a:cxnSpLocks noChangeShapeType="1"/>
            <a:endCxn id="1036" idx="0"/>
          </p:cNvCxnSpPr>
          <p:nvPr/>
        </p:nvCxnSpPr>
        <p:spPr bwMode="auto">
          <a:xfrm>
            <a:off x="3947784" y="3409821"/>
            <a:ext cx="336184" cy="1387331"/>
          </a:xfrm>
          <a:prstGeom prst="straightConnector1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</p:spPr>
      </p:cxnSp>
      <p:sp>
        <p:nvSpPr>
          <p:cNvPr id="1040" name="Text Box 16"/>
          <p:cNvSpPr txBox="1">
            <a:spLocks noChangeArrowheads="1"/>
          </p:cNvSpPr>
          <p:nvPr/>
        </p:nvSpPr>
        <p:spPr bwMode="auto">
          <a:xfrm>
            <a:off x="5652120" y="1268760"/>
            <a:ext cx="2471040" cy="522369"/>
          </a:xfrm>
          <a:prstGeom prst="rect">
            <a:avLst/>
          </a:prstGeom>
          <a:solidFill>
            <a:srgbClr val="FFFFFF">
              <a:alpha val="0"/>
            </a:srgbClr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lang="ru-RU" sz="2000" dirty="0" smtClean="0">
                <a:solidFill>
                  <a:srgbClr val="00B050"/>
                </a:solidFill>
                <a:latin typeface="Monotype Corsiva" pitchFamily="66" charset="0"/>
              </a:rPr>
              <a:t>п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Monotype Corsiva" pitchFamily="66" charset="0"/>
              </a:rPr>
              <a:t>о строению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rgbClr val="00B050"/>
              </a:solidFill>
              <a:effectLst/>
              <a:latin typeface="Monotype Corsiva" pitchFamily="66" charset="0"/>
            </a:endParaRPr>
          </a:p>
        </p:txBody>
      </p:sp>
      <p:cxnSp>
        <p:nvCxnSpPr>
          <p:cNvPr id="1041" name="AutoShape 17"/>
          <p:cNvCxnSpPr>
            <a:cxnSpLocks noChangeShapeType="1"/>
          </p:cNvCxnSpPr>
          <p:nvPr/>
        </p:nvCxnSpPr>
        <p:spPr bwMode="auto">
          <a:xfrm>
            <a:off x="5220072" y="1412776"/>
            <a:ext cx="720080" cy="360040"/>
          </a:xfrm>
          <a:prstGeom prst="straightConnector1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</p:spPr>
      </p:cxnSp>
      <p:sp>
        <p:nvSpPr>
          <p:cNvPr id="1042" name="Oval 18"/>
          <p:cNvSpPr>
            <a:spLocks noChangeArrowheads="1"/>
          </p:cNvSpPr>
          <p:nvPr/>
        </p:nvSpPr>
        <p:spPr bwMode="auto">
          <a:xfrm>
            <a:off x="5652120" y="1628800"/>
            <a:ext cx="1656184" cy="715346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</a:rPr>
              <a:t>простые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43" name="Oval 19"/>
          <p:cNvSpPr>
            <a:spLocks noChangeArrowheads="1"/>
          </p:cNvSpPr>
          <p:nvPr/>
        </p:nvSpPr>
        <p:spPr bwMode="auto">
          <a:xfrm>
            <a:off x="5652120" y="2564904"/>
            <a:ext cx="2016224" cy="715346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</a:rPr>
              <a:t>составные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cxnSp>
        <p:nvCxnSpPr>
          <p:cNvPr id="1044" name="AutoShape 20"/>
          <p:cNvCxnSpPr>
            <a:cxnSpLocks noChangeShapeType="1"/>
          </p:cNvCxnSpPr>
          <p:nvPr/>
        </p:nvCxnSpPr>
        <p:spPr bwMode="auto">
          <a:xfrm>
            <a:off x="5220072" y="1412776"/>
            <a:ext cx="504056" cy="1368152"/>
          </a:xfrm>
          <a:prstGeom prst="straightConnector1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</p:spPr>
      </p:cxnSp>
      <p:sp>
        <p:nvSpPr>
          <p:cNvPr id="31" name="Oval 13"/>
          <p:cNvSpPr>
            <a:spLocks noChangeArrowheads="1"/>
          </p:cNvSpPr>
          <p:nvPr/>
        </p:nvSpPr>
        <p:spPr bwMode="auto">
          <a:xfrm>
            <a:off x="5292080" y="5373216"/>
            <a:ext cx="3312368" cy="792088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lang="ru-RU" sz="2000" dirty="0" smtClean="0">
                <a:solidFill>
                  <a:srgbClr val="7030A0"/>
                </a:solidFill>
                <a:latin typeface="Calibri" pitchFamily="34" charset="0"/>
              </a:rPr>
              <a:t>н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Calibri" pitchFamily="34" charset="0"/>
              </a:rPr>
              <a:t>е является членом предложения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rgbClr val="7030A0"/>
              </a:solidFill>
              <a:effectLst/>
              <a:latin typeface="Arial" pitchFamily="34" charset="0"/>
            </a:endParaRPr>
          </a:p>
        </p:txBody>
      </p:sp>
      <p:cxnSp>
        <p:nvCxnSpPr>
          <p:cNvPr id="33" name="Прямая соединительная линия 32"/>
          <p:cNvCxnSpPr>
            <a:stCxn id="1031" idx="6"/>
          </p:cNvCxnSpPr>
          <p:nvPr/>
        </p:nvCxnSpPr>
        <p:spPr>
          <a:xfrm>
            <a:off x="5796136" y="1122377"/>
            <a:ext cx="2592288" cy="2367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5" name="Прямая соединительная линия 34"/>
          <p:cNvCxnSpPr/>
          <p:nvPr/>
        </p:nvCxnSpPr>
        <p:spPr>
          <a:xfrm>
            <a:off x="8388424" y="1124744"/>
            <a:ext cx="0" cy="4464496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8" name="Прямая соединительная линия 37"/>
          <p:cNvCxnSpPr>
            <a:stCxn id="1031" idx="2"/>
          </p:cNvCxnSpPr>
          <p:nvPr/>
        </p:nvCxnSpPr>
        <p:spPr>
          <a:xfrm flipH="1">
            <a:off x="611560" y="1122377"/>
            <a:ext cx="2808312" cy="2367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0" name="Прямая соединительная линия 39"/>
          <p:cNvCxnSpPr/>
          <p:nvPr/>
        </p:nvCxnSpPr>
        <p:spPr>
          <a:xfrm>
            <a:off x="611560" y="1124744"/>
            <a:ext cx="0" cy="4608512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1" name="Oval 13"/>
          <p:cNvSpPr>
            <a:spLocks noChangeArrowheads="1"/>
          </p:cNvSpPr>
          <p:nvPr/>
        </p:nvSpPr>
        <p:spPr bwMode="auto">
          <a:xfrm>
            <a:off x="539552" y="5517232"/>
            <a:ext cx="2592288" cy="720080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lang="ru-RU" sz="2000" dirty="0" smtClean="0">
                <a:solidFill>
                  <a:srgbClr val="7030A0"/>
                </a:solidFill>
                <a:latin typeface="Calibri" pitchFamily="34" charset="0"/>
              </a:rPr>
              <a:t>н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Calibri" pitchFamily="34" charset="0"/>
              </a:rPr>
              <a:t>е изменяется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rgbClr val="7030A0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ransition>
    <p:strips dir="rd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11560" y="476672"/>
            <a:ext cx="7416824" cy="12064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ru-RU" sz="3200" dirty="0" smtClean="0">
                <a:solidFill>
                  <a:srgbClr val="FF0000"/>
                </a:solidFill>
                <a:latin typeface="Monotype Corsiva" pitchFamily="66" charset="0"/>
                <a:ea typeface="Calibri"/>
                <a:cs typeface="Calibri"/>
              </a:rPr>
              <a:t>Задание . </a:t>
            </a:r>
            <a:r>
              <a:rPr lang="ru-RU" sz="3200" dirty="0" smtClean="0">
                <a:solidFill>
                  <a:srgbClr val="7030A0"/>
                </a:solidFill>
                <a:latin typeface="Monotype Corsiva" pitchFamily="66" charset="0"/>
                <a:ea typeface="Calibri"/>
                <a:cs typeface="Calibri"/>
              </a:rPr>
              <a:t>Укажите утвер</a:t>
            </a:r>
            <a:r>
              <a:rPr lang="ru-RU" sz="3200" dirty="0" smtClean="0">
                <a:solidFill>
                  <a:srgbClr val="7030A0"/>
                </a:solidFill>
                <a:latin typeface="Monotype Corsiva" pitchFamily="66" charset="0"/>
                <a:ea typeface="Calibri"/>
                <a:cs typeface="Times New Roman"/>
              </a:rPr>
              <a:t>ждение,  содержащее неполную информацию. </a:t>
            </a:r>
            <a:endParaRPr lang="ru-RU" sz="4000" dirty="0">
              <a:solidFill>
                <a:srgbClr val="7030A0"/>
              </a:solidFill>
              <a:latin typeface="Monotype Corsiva" pitchFamily="66" charset="0"/>
              <a:ea typeface="Calibri"/>
              <a:cs typeface="Times New Roman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39552" y="1628800"/>
            <a:ext cx="8208912" cy="47905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lnSpc>
                <a:spcPct val="115000"/>
              </a:lnSpc>
              <a:spcAft>
                <a:spcPts val="1000"/>
              </a:spcAft>
            </a:pPr>
            <a:r>
              <a:rPr lang="ru-RU" sz="2400" b="1" dirty="0" smtClean="0">
                <a:latin typeface="Monotype Corsiva" pitchFamily="66" charset="0"/>
                <a:ea typeface="Calibri"/>
                <a:cs typeface="Times New Roman"/>
              </a:rPr>
              <a:t>1.По значению союзы делятся на 2 группы: сочинительные и подчинительные. </a:t>
            </a:r>
          </a:p>
          <a:p>
            <a:pPr marL="514350" indent="-514350">
              <a:lnSpc>
                <a:spcPct val="115000"/>
              </a:lnSpc>
              <a:spcAft>
                <a:spcPts val="1000"/>
              </a:spcAft>
            </a:pPr>
            <a:endParaRPr lang="ru-RU" sz="1000" b="1" dirty="0" smtClean="0">
              <a:latin typeface="Monotype Corsiva" pitchFamily="66" charset="0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2400" b="1" dirty="0" smtClean="0">
                <a:latin typeface="Monotype Corsiva" pitchFamily="66" charset="0"/>
                <a:ea typeface="Calibri"/>
                <a:cs typeface="Times New Roman"/>
              </a:rPr>
              <a:t>2. Сочинительные союзы связывают части сложносочинённого предложения. 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ru-RU" sz="1000" b="1" dirty="0" smtClean="0">
              <a:latin typeface="Monotype Corsiva" pitchFamily="66" charset="0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2400" b="1" dirty="0" smtClean="0">
                <a:latin typeface="Monotype Corsiva" pitchFamily="66" charset="0"/>
                <a:ea typeface="Calibri"/>
                <a:cs typeface="Times New Roman"/>
              </a:rPr>
              <a:t>3. Подчинительные союзы связывают части сложноподчинённого предложения.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ru-RU" sz="1000" b="1" dirty="0" smtClean="0">
              <a:latin typeface="Monotype Corsiva" pitchFamily="66" charset="0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2400" b="1" dirty="0" smtClean="0">
                <a:latin typeface="Monotype Corsiva" pitchFamily="66" charset="0"/>
                <a:ea typeface="Calibri"/>
                <a:cs typeface="Times New Roman"/>
              </a:rPr>
              <a:t>4. По значению подчинительные союзы делятся на 2 группы,  а сочинительные  союзы на 3 группы.</a:t>
            </a:r>
            <a:endParaRPr lang="ru-RU" sz="2400" b="1" dirty="0">
              <a:latin typeface="Monotype Corsiva" pitchFamily="66" charset="0"/>
              <a:ea typeface="Calibri"/>
              <a:cs typeface="Times New Roman"/>
            </a:endParaRPr>
          </a:p>
        </p:txBody>
      </p:sp>
    </p:spTree>
  </p:cSld>
  <p:clrMapOvr>
    <a:masterClrMapping/>
  </p:clrMapOvr>
  <p:transition>
    <p:strips dir="rd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Oval 3"/>
          <p:cNvSpPr>
            <a:spLocks noChangeArrowheads="1"/>
          </p:cNvSpPr>
          <p:nvPr/>
        </p:nvSpPr>
        <p:spPr bwMode="auto">
          <a:xfrm>
            <a:off x="3394690" y="620688"/>
            <a:ext cx="2258561" cy="741610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</a:rPr>
              <a:t>СОЮЗ</a:t>
            </a:r>
            <a:endParaRPr kumimoji="0" lang="ru-RU" sz="40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</a:endParaRPr>
          </a:p>
        </p:txBody>
      </p:sp>
      <p:sp>
        <p:nvSpPr>
          <p:cNvPr id="18436" name="Text Box 4"/>
          <p:cNvSpPr txBox="1">
            <a:spLocks noChangeArrowheads="1"/>
          </p:cNvSpPr>
          <p:nvPr/>
        </p:nvSpPr>
        <p:spPr bwMode="auto">
          <a:xfrm>
            <a:off x="5364089" y="1124744"/>
            <a:ext cx="1584175" cy="554441"/>
          </a:xfrm>
          <a:prstGeom prst="rect">
            <a:avLst/>
          </a:prstGeom>
          <a:solidFill>
            <a:srgbClr val="FFFFFF">
              <a:alpha val="0"/>
            </a:srgbClr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lang="ru-RU" sz="2000" dirty="0" smtClean="0">
                <a:solidFill>
                  <a:srgbClr val="00B050"/>
                </a:solidFill>
                <a:latin typeface="Monotype Corsiva" pitchFamily="66" charset="0"/>
              </a:rPr>
              <a:t>п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Monotype Corsiva" pitchFamily="66" charset="0"/>
              </a:rPr>
              <a:t>о строению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rgbClr val="00B050"/>
              </a:solidFill>
              <a:effectLst/>
              <a:latin typeface="Monotype Corsiva" pitchFamily="66" charset="0"/>
            </a:endParaRPr>
          </a:p>
        </p:txBody>
      </p:sp>
      <p:sp>
        <p:nvSpPr>
          <p:cNvPr id="18437" name="Text Box 5"/>
          <p:cNvSpPr txBox="1">
            <a:spLocks noChangeArrowheads="1"/>
          </p:cNvSpPr>
          <p:nvPr/>
        </p:nvSpPr>
        <p:spPr bwMode="auto">
          <a:xfrm>
            <a:off x="2051720" y="1124744"/>
            <a:ext cx="2255647" cy="554441"/>
          </a:xfrm>
          <a:prstGeom prst="rect">
            <a:avLst/>
          </a:prstGeom>
          <a:solidFill>
            <a:srgbClr val="FFFFFF">
              <a:alpha val="0"/>
            </a:srgbClr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lang="ru-RU" sz="2000" dirty="0" smtClean="0">
                <a:solidFill>
                  <a:srgbClr val="00B050"/>
                </a:solidFill>
                <a:latin typeface="Monotype Corsiva" pitchFamily="66" charset="0"/>
              </a:rPr>
              <a:t>п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Monotype Corsiva" pitchFamily="66" charset="0"/>
              </a:rPr>
              <a:t>о значению</a:t>
            </a:r>
          </a:p>
        </p:txBody>
      </p:sp>
      <p:cxnSp>
        <p:nvCxnSpPr>
          <p:cNvPr id="18438" name="AutoShape 6"/>
          <p:cNvCxnSpPr>
            <a:cxnSpLocks noChangeShapeType="1"/>
          </p:cNvCxnSpPr>
          <p:nvPr/>
        </p:nvCxnSpPr>
        <p:spPr bwMode="auto">
          <a:xfrm flipH="1">
            <a:off x="2345552" y="1255176"/>
            <a:ext cx="1311423" cy="660386"/>
          </a:xfrm>
          <a:prstGeom prst="straightConnector1">
            <a:avLst/>
          </a:prstGeom>
          <a:ln w="28575"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439" name="AutoShape 7"/>
          <p:cNvCxnSpPr>
            <a:cxnSpLocks noChangeShapeType="1"/>
          </p:cNvCxnSpPr>
          <p:nvPr/>
        </p:nvCxnSpPr>
        <p:spPr bwMode="auto">
          <a:xfrm>
            <a:off x="4910112" y="1361120"/>
            <a:ext cx="1529993" cy="900526"/>
          </a:xfrm>
          <a:prstGeom prst="straightConnector1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</p:spPr>
      </p:cxnSp>
      <p:sp>
        <p:nvSpPr>
          <p:cNvPr id="18440" name="Oval 8"/>
          <p:cNvSpPr>
            <a:spLocks noChangeArrowheads="1"/>
          </p:cNvSpPr>
          <p:nvPr/>
        </p:nvSpPr>
        <p:spPr bwMode="auto">
          <a:xfrm>
            <a:off x="742702" y="1915562"/>
            <a:ext cx="2677170" cy="741610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</a:rPr>
              <a:t>сочинительные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8441" name="Oval 9"/>
          <p:cNvSpPr>
            <a:spLocks noChangeArrowheads="1"/>
          </p:cNvSpPr>
          <p:nvPr/>
        </p:nvSpPr>
        <p:spPr bwMode="auto">
          <a:xfrm>
            <a:off x="3131840" y="2385248"/>
            <a:ext cx="2856553" cy="741610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</a:rPr>
              <a:t>подчинительные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cxnSp>
        <p:nvCxnSpPr>
          <p:cNvPr id="18442" name="AutoShape 10"/>
          <p:cNvCxnSpPr>
            <a:cxnSpLocks noChangeShapeType="1"/>
          </p:cNvCxnSpPr>
          <p:nvPr/>
        </p:nvCxnSpPr>
        <p:spPr bwMode="auto">
          <a:xfrm>
            <a:off x="3656975" y="1255176"/>
            <a:ext cx="990853" cy="1130072"/>
          </a:xfrm>
          <a:prstGeom prst="straightConnector1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</p:spPr>
      </p:cxnSp>
      <p:cxnSp>
        <p:nvCxnSpPr>
          <p:cNvPr id="18443" name="AutoShape 11"/>
          <p:cNvCxnSpPr>
            <a:cxnSpLocks noChangeShapeType="1"/>
          </p:cNvCxnSpPr>
          <p:nvPr/>
        </p:nvCxnSpPr>
        <p:spPr bwMode="auto">
          <a:xfrm flipH="1">
            <a:off x="1733555" y="2657172"/>
            <a:ext cx="364284" cy="822834"/>
          </a:xfrm>
          <a:prstGeom prst="straightConnector1">
            <a:avLst/>
          </a:prstGeom>
          <a:ln w="28575"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8444" name="Oval 12"/>
          <p:cNvSpPr>
            <a:spLocks noChangeArrowheads="1"/>
          </p:cNvSpPr>
          <p:nvPr/>
        </p:nvSpPr>
        <p:spPr bwMode="auto">
          <a:xfrm>
            <a:off x="611560" y="3429000"/>
            <a:ext cx="1728192" cy="1077100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lang="ru-RU" sz="2000" dirty="0" err="1" smtClean="0">
                <a:latin typeface="Calibri" pitchFamily="34" charset="0"/>
              </a:rPr>
              <a:t>с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</a:rPr>
              <a:t>оедини-тельные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8445" name="Oval 13"/>
          <p:cNvSpPr>
            <a:spLocks noChangeArrowheads="1"/>
          </p:cNvSpPr>
          <p:nvPr/>
        </p:nvSpPr>
        <p:spPr bwMode="auto">
          <a:xfrm>
            <a:off x="1733555" y="4327559"/>
            <a:ext cx="1686317" cy="1165387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lang="ru-RU" sz="2000" dirty="0" err="1" smtClean="0">
                <a:latin typeface="Calibri" pitchFamily="34" charset="0"/>
              </a:rPr>
              <a:t>р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</a:rPr>
              <a:t>аздели-тельные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8446" name="Oval 14"/>
          <p:cNvSpPr>
            <a:spLocks noChangeArrowheads="1"/>
          </p:cNvSpPr>
          <p:nvPr/>
        </p:nvSpPr>
        <p:spPr bwMode="auto">
          <a:xfrm>
            <a:off x="3656975" y="5016196"/>
            <a:ext cx="1779121" cy="1077100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lang="ru-RU" sz="2000" dirty="0" err="1" smtClean="0">
                <a:latin typeface="Calibri" pitchFamily="34" charset="0"/>
              </a:rPr>
              <a:t>п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</a:rPr>
              <a:t>ротиви-тельные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cxnSp>
        <p:nvCxnSpPr>
          <p:cNvPr id="18447" name="AutoShape 15"/>
          <p:cNvCxnSpPr>
            <a:cxnSpLocks noChangeShapeType="1"/>
          </p:cNvCxnSpPr>
          <p:nvPr/>
        </p:nvCxnSpPr>
        <p:spPr bwMode="auto">
          <a:xfrm>
            <a:off x="2097839" y="2657172"/>
            <a:ext cx="495426" cy="1670387"/>
          </a:xfrm>
          <a:prstGeom prst="straightConnector1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</p:spPr>
      </p:cxnSp>
      <p:cxnSp>
        <p:nvCxnSpPr>
          <p:cNvPr id="18448" name="AutoShape 16"/>
          <p:cNvCxnSpPr>
            <a:cxnSpLocks noChangeShapeType="1"/>
          </p:cNvCxnSpPr>
          <p:nvPr/>
        </p:nvCxnSpPr>
        <p:spPr bwMode="auto">
          <a:xfrm>
            <a:off x="2097839" y="2657172"/>
            <a:ext cx="2258561" cy="2359025"/>
          </a:xfrm>
          <a:prstGeom prst="straightConnector1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</p:spPr>
      </p:cxnSp>
      <p:sp>
        <p:nvSpPr>
          <p:cNvPr id="18449" name="Oval 17"/>
          <p:cNvSpPr>
            <a:spLocks noChangeArrowheads="1"/>
          </p:cNvSpPr>
          <p:nvPr/>
        </p:nvSpPr>
        <p:spPr bwMode="auto">
          <a:xfrm>
            <a:off x="4139952" y="3429000"/>
            <a:ext cx="1656184" cy="1077100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lang="ru-RU" sz="2000" dirty="0" err="1" smtClean="0">
                <a:latin typeface="Calibri" pitchFamily="34" charset="0"/>
              </a:rPr>
              <a:t>и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</a:rPr>
              <a:t>зъясни-тельные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8450" name="Oval 18"/>
          <p:cNvSpPr>
            <a:spLocks noChangeArrowheads="1"/>
          </p:cNvSpPr>
          <p:nvPr/>
        </p:nvSpPr>
        <p:spPr bwMode="auto">
          <a:xfrm>
            <a:off x="5900965" y="3480005"/>
            <a:ext cx="2415451" cy="1288988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lang="ru-RU" sz="2000" dirty="0" err="1" smtClean="0">
                <a:latin typeface="Calibri" pitchFamily="34" charset="0"/>
              </a:rPr>
              <a:t>о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</a:rPr>
              <a:t>бстоятельст-веннные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cxnSp>
        <p:nvCxnSpPr>
          <p:cNvPr id="18451" name="AutoShape 19"/>
          <p:cNvCxnSpPr>
            <a:cxnSpLocks noChangeShapeType="1"/>
          </p:cNvCxnSpPr>
          <p:nvPr/>
        </p:nvCxnSpPr>
        <p:spPr bwMode="auto">
          <a:xfrm>
            <a:off x="5099540" y="3126858"/>
            <a:ext cx="0" cy="353147"/>
          </a:xfrm>
          <a:prstGeom prst="straightConnector1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</p:spPr>
      </p:cxnSp>
      <p:cxnSp>
        <p:nvCxnSpPr>
          <p:cNvPr id="18452" name="AutoShape 20"/>
          <p:cNvCxnSpPr>
            <a:cxnSpLocks noChangeShapeType="1"/>
          </p:cNvCxnSpPr>
          <p:nvPr/>
        </p:nvCxnSpPr>
        <p:spPr bwMode="auto">
          <a:xfrm>
            <a:off x="5099540" y="3126858"/>
            <a:ext cx="1850563" cy="353147"/>
          </a:xfrm>
          <a:prstGeom prst="straightConnector1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</p:spPr>
      </p:cxnSp>
      <p:sp>
        <p:nvSpPr>
          <p:cNvPr id="18453" name="Oval 21"/>
          <p:cNvSpPr>
            <a:spLocks noChangeArrowheads="1"/>
          </p:cNvSpPr>
          <p:nvPr/>
        </p:nvSpPr>
        <p:spPr bwMode="auto">
          <a:xfrm>
            <a:off x="6556676" y="1255176"/>
            <a:ext cx="1615724" cy="794582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</a:rPr>
              <a:t>простые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8454" name="Oval 22"/>
          <p:cNvSpPr>
            <a:spLocks noChangeArrowheads="1"/>
          </p:cNvSpPr>
          <p:nvPr/>
        </p:nvSpPr>
        <p:spPr bwMode="auto">
          <a:xfrm>
            <a:off x="6221535" y="2155702"/>
            <a:ext cx="1878857" cy="794582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</a:rPr>
              <a:t>составные</a:t>
            </a:r>
            <a:endParaRPr kumimoji="0" lang="ru-RU" sz="36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cxnSp>
        <p:nvCxnSpPr>
          <p:cNvPr id="18455" name="AutoShape 23"/>
          <p:cNvCxnSpPr>
            <a:cxnSpLocks noChangeShapeType="1"/>
            <a:endCxn id="18453" idx="2"/>
          </p:cNvCxnSpPr>
          <p:nvPr/>
        </p:nvCxnSpPr>
        <p:spPr bwMode="auto">
          <a:xfrm>
            <a:off x="4910112" y="1361120"/>
            <a:ext cx="1646564" cy="291347"/>
          </a:xfrm>
          <a:prstGeom prst="straightConnector1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</p:spPr>
      </p:cxnSp>
      <p:sp>
        <p:nvSpPr>
          <p:cNvPr id="24" name="Oval 13"/>
          <p:cNvSpPr>
            <a:spLocks noChangeArrowheads="1"/>
          </p:cNvSpPr>
          <p:nvPr/>
        </p:nvSpPr>
        <p:spPr bwMode="auto">
          <a:xfrm>
            <a:off x="539552" y="5517232"/>
            <a:ext cx="2592288" cy="720080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lang="ru-RU" sz="2000" dirty="0" smtClean="0">
                <a:solidFill>
                  <a:srgbClr val="7030A0"/>
                </a:solidFill>
                <a:latin typeface="Calibri" pitchFamily="34" charset="0"/>
              </a:rPr>
              <a:t>н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Calibri" pitchFamily="34" charset="0"/>
              </a:rPr>
              <a:t>е изменяется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rgbClr val="7030A0"/>
              </a:solidFill>
              <a:effectLst/>
              <a:latin typeface="Arial" pitchFamily="34" charset="0"/>
            </a:endParaRPr>
          </a:p>
        </p:txBody>
      </p:sp>
      <p:sp>
        <p:nvSpPr>
          <p:cNvPr id="25" name="Oval 13"/>
          <p:cNvSpPr>
            <a:spLocks noChangeArrowheads="1"/>
          </p:cNvSpPr>
          <p:nvPr/>
        </p:nvSpPr>
        <p:spPr bwMode="auto">
          <a:xfrm>
            <a:off x="5364088" y="5445224"/>
            <a:ext cx="3312368" cy="792088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lang="ru-RU" sz="2000" dirty="0" smtClean="0">
                <a:solidFill>
                  <a:srgbClr val="7030A0"/>
                </a:solidFill>
                <a:latin typeface="Calibri" pitchFamily="34" charset="0"/>
              </a:rPr>
              <a:t>н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Calibri" pitchFamily="34" charset="0"/>
              </a:rPr>
              <a:t>е является членом предложения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rgbClr val="7030A0"/>
              </a:solidFill>
              <a:effectLst/>
              <a:latin typeface="Arial" pitchFamily="34" charset="0"/>
            </a:endParaRPr>
          </a:p>
        </p:txBody>
      </p:sp>
      <p:cxnSp>
        <p:nvCxnSpPr>
          <p:cNvPr id="27" name="Прямая соединительная линия 26"/>
          <p:cNvCxnSpPr>
            <a:stCxn id="18435" idx="2"/>
          </p:cNvCxnSpPr>
          <p:nvPr/>
        </p:nvCxnSpPr>
        <p:spPr>
          <a:xfrm flipH="1" flipV="1">
            <a:off x="611560" y="980728"/>
            <a:ext cx="2783130" cy="10765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9" name="Прямая соединительная линия 28"/>
          <p:cNvCxnSpPr/>
          <p:nvPr/>
        </p:nvCxnSpPr>
        <p:spPr>
          <a:xfrm>
            <a:off x="611560" y="980728"/>
            <a:ext cx="0" cy="4752528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1" name="Прямая соединительная линия 30"/>
          <p:cNvCxnSpPr/>
          <p:nvPr/>
        </p:nvCxnSpPr>
        <p:spPr>
          <a:xfrm flipH="1" flipV="1">
            <a:off x="5652120" y="980728"/>
            <a:ext cx="2783130" cy="10765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2" name="Прямая соединительная линия 31"/>
          <p:cNvCxnSpPr/>
          <p:nvPr/>
        </p:nvCxnSpPr>
        <p:spPr>
          <a:xfrm>
            <a:off x="8460432" y="980728"/>
            <a:ext cx="0" cy="468052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ransition>
    <p:strips dir="rd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55576" y="692696"/>
            <a:ext cx="705678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400" dirty="0" smtClean="0"/>
              <a:t>4, 5, 7, 10, 12</a:t>
            </a:r>
            <a:endParaRPr lang="ru-RU" sz="4400" dirty="0"/>
          </a:p>
        </p:txBody>
      </p:sp>
      <p:grpSp>
        <p:nvGrpSpPr>
          <p:cNvPr id="46" name="Группа 45"/>
          <p:cNvGrpSpPr/>
          <p:nvPr/>
        </p:nvGrpSpPr>
        <p:grpSpPr>
          <a:xfrm>
            <a:off x="611560" y="2132856"/>
            <a:ext cx="7200800" cy="584775"/>
            <a:chOff x="683568" y="1772816"/>
            <a:chExt cx="7200800" cy="584775"/>
          </a:xfrm>
        </p:grpSpPr>
        <p:grpSp>
          <p:nvGrpSpPr>
            <p:cNvPr id="45" name="Группа 44"/>
            <p:cNvGrpSpPr/>
            <p:nvPr/>
          </p:nvGrpSpPr>
          <p:grpSpPr>
            <a:xfrm>
              <a:off x="899592" y="1988840"/>
              <a:ext cx="1296144" cy="144016"/>
              <a:chOff x="1043608" y="5373216"/>
              <a:chExt cx="1296144" cy="144016"/>
            </a:xfrm>
          </p:grpSpPr>
          <p:cxnSp>
            <p:nvCxnSpPr>
              <p:cNvPr id="5" name="Прямая соединительная линия 4"/>
              <p:cNvCxnSpPr/>
              <p:nvPr/>
            </p:nvCxnSpPr>
            <p:spPr>
              <a:xfrm>
                <a:off x="1043608" y="5445224"/>
                <a:ext cx="576064" cy="0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6" name="Прямая соединительная линия 5"/>
              <p:cNvCxnSpPr/>
              <p:nvPr/>
            </p:nvCxnSpPr>
            <p:spPr>
              <a:xfrm>
                <a:off x="1763688" y="5373216"/>
                <a:ext cx="576064" cy="0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7" name="Прямая соединительная линия 6"/>
              <p:cNvCxnSpPr/>
              <p:nvPr/>
            </p:nvCxnSpPr>
            <p:spPr>
              <a:xfrm>
                <a:off x="1763688" y="5517232"/>
                <a:ext cx="576064" cy="0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  <p:sp>
          <p:nvSpPr>
            <p:cNvPr id="3" name="TextBox 2"/>
            <p:cNvSpPr txBox="1"/>
            <p:nvPr/>
          </p:nvSpPr>
          <p:spPr>
            <a:xfrm>
              <a:off x="683568" y="1772816"/>
              <a:ext cx="72008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 smtClean="0"/>
                <a:t>[                     </a:t>
              </a:r>
              <a:r>
                <a:rPr lang="ru-RU" sz="3200" dirty="0" smtClean="0"/>
                <a:t>и</a:t>
              </a:r>
              <a:r>
                <a:rPr lang="en-US" sz="3200" dirty="0" smtClean="0"/>
                <a:t> </a:t>
              </a:r>
              <a:r>
                <a:rPr lang="ru-RU" sz="3200" dirty="0" smtClean="0"/>
                <a:t>     ,        и       ,       </a:t>
              </a:r>
              <a:r>
                <a:rPr lang="ru-RU" sz="3200" dirty="0" err="1" smtClean="0"/>
                <a:t>и</a:t>
              </a:r>
              <a:r>
                <a:rPr lang="ru-RU" sz="3200" dirty="0" smtClean="0"/>
                <a:t>        </a:t>
              </a:r>
              <a:r>
                <a:rPr lang="en-US" sz="3200" dirty="0" smtClean="0"/>
                <a:t>]</a:t>
              </a:r>
              <a:r>
                <a:rPr lang="ru-RU" sz="3200" dirty="0" smtClean="0"/>
                <a:t>.</a:t>
              </a:r>
              <a:endParaRPr lang="ru-RU" sz="3200" dirty="0"/>
            </a:p>
          </p:txBody>
        </p:sp>
        <p:grpSp>
          <p:nvGrpSpPr>
            <p:cNvPr id="13" name="Группа 12"/>
            <p:cNvGrpSpPr/>
            <p:nvPr/>
          </p:nvGrpSpPr>
          <p:grpSpPr>
            <a:xfrm>
              <a:off x="3059832" y="1772816"/>
              <a:ext cx="504056" cy="504056"/>
              <a:chOff x="2339752" y="1844824"/>
              <a:chExt cx="504056" cy="504056"/>
            </a:xfrm>
          </p:grpSpPr>
          <p:sp>
            <p:nvSpPr>
              <p:cNvPr id="8" name="Овал 7"/>
              <p:cNvSpPr/>
              <p:nvPr/>
            </p:nvSpPr>
            <p:spPr>
              <a:xfrm>
                <a:off x="2339752" y="1844824"/>
                <a:ext cx="504056" cy="504056"/>
              </a:xfrm>
              <a:prstGeom prst="ellipse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cxnSp>
            <p:nvCxnSpPr>
              <p:cNvPr id="9" name="Прямая соединительная линия 8"/>
              <p:cNvCxnSpPr/>
              <p:nvPr/>
            </p:nvCxnSpPr>
            <p:spPr>
              <a:xfrm>
                <a:off x="2411760" y="2132856"/>
                <a:ext cx="144016" cy="0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1" name="Прямая соединительная линия 10"/>
              <p:cNvCxnSpPr/>
              <p:nvPr/>
            </p:nvCxnSpPr>
            <p:spPr>
              <a:xfrm>
                <a:off x="2627784" y="2132856"/>
                <a:ext cx="144016" cy="0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  <p:grpSp>
          <p:nvGrpSpPr>
            <p:cNvPr id="19" name="Группа 18"/>
            <p:cNvGrpSpPr/>
            <p:nvPr/>
          </p:nvGrpSpPr>
          <p:grpSpPr>
            <a:xfrm>
              <a:off x="2267744" y="1772816"/>
              <a:ext cx="504056" cy="504056"/>
              <a:chOff x="2339752" y="1844824"/>
              <a:chExt cx="504056" cy="504056"/>
            </a:xfrm>
          </p:grpSpPr>
          <p:sp>
            <p:nvSpPr>
              <p:cNvPr id="20" name="Овал 19"/>
              <p:cNvSpPr/>
              <p:nvPr/>
            </p:nvSpPr>
            <p:spPr>
              <a:xfrm>
                <a:off x="2339752" y="1844824"/>
                <a:ext cx="504056" cy="504056"/>
              </a:xfrm>
              <a:prstGeom prst="ellipse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cxnSp>
            <p:nvCxnSpPr>
              <p:cNvPr id="21" name="Прямая соединительная линия 20"/>
              <p:cNvCxnSpPr/>
              <p:nvPr/>
            </p:nvCxnSpPr>
            <p:spPr>
              <a:xfrm>
                <a:off x="2411760" y="2132856"/>
                <a:ext cx="144016" cy="0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2" name="Прямая соединительная линия 21"/>
              <p:cNvCxnSpPr/>
              <p:nvPr/>
            </p:nvCxnSpPr>
            <p:spPr>
              <a:xfrm>
                <a:off x="2627784" y="2132856"/>
                <a:ext cx="144016" cy="0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  <p:grpSp>
          <p:nvGrpSpPr>
            <p:cNvPr id="23" name="Группа 22"/>
            <p:cNvGrpSpPr/>
            <p:nvPr/>
          </p:nvGrpSpPr>
          <p:grpSpPr>
            <a:xfrm>
              <a:off x="4716016" y="1772816"/>
              <a:ext cx="504056" cy="504056"/>
              <a:chOff x="2339752" y="1844824"/>
              <a:chExt cx="504056" cy="504056"/>
            </a:xfrm>
          </p:grpSpPr>
          <p:sp>
            <p:nvSpPr>
              <p:cNvPr id="24" name="Овал 23"/>
              <p:cNvSpPr/>
              <p:nvPr/>
            </p:nvSpPr>
            <p:spPr>
              <a:xfrm>
                <a:off x="2339752" y="1844824"/>
                <a:ext cx="504056" cy="504056"/>
              </a:xfrm>
              <a:prstGeom prst="ellipse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cxnSp>
            <p:nvCxnSpPr>
              <p:cNvPr id="25" name="Прямая соединительная линия 24"/>
              <p:cNvCxnSpPr/>
              <p:nvPr/>
            </p:nvCxnSpPr>
            <p:spPr>
              <a:xfrm>
                <a:off x="2411760" y="2132856"/>
                <a:ext cx="144016" cy="0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6" name="Прямая соединительная линия 25"/>
              <p:cNvCxnSpPr/>
              <p:nvPr/>
            </p:nvCxnSpPr>
            <p:spPr>
              <a:xfrm>
                <a:off x="2627784" y="2132856"/>
                <a:ext cx="144016" cy="0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  <p:grpSp>
          <p:nvGrpSpPr>
            <p:cNvPr id="27" name="Группа 26"/>
            <p:cNvGrpSpPr/>
            <p:nvPr/>
          </p:nvGrpSpPr>
          <p:grpSpPr>
            <a:xfrm>
              <a:off x="3779912" y="1772816"/>
              <a:ext cx="504056" cy="504056"/>
              <a:chOff x="2339752" y="1844824"/>
              <a:chExt cx="504056" cy="504056"/>
            </a:xfrm>
          </p:grpSpPr>
          <p:sp>
            <p:nvSpPr>
              <p:cNvPr id="28" name="Овал 27"/>
              <p:cNvSpPr/>
              <p:nvPr/>
            </p:nvSpPr>
            <p:spPr>
              <a:xfrm>
                <a:off x="2339752" y="1844824"/>
                <a:ext cx="504056" cy="504056"/>
              </a:xfrm>
              <a:prstGeom prst="ellipse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cxnSp>
            <p:nvCxnSpPr>
              <p:cNvPr id="29" name="Прямая соединительная линия 28"/>
              <p:cNvCxnSpPr/>
              <p:nvPr/>
            </p:nvCxnSpPr>
            <p:spPr>
              <a:xfrm>
                <a:off x="2411760" y="2132856"/>
                <a:ext cx="144016" cy="0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0" name="Прямая соединительная линия 29"/>
              <p:cNvCxnSpPr/>
              <p:nvPr/>
            </p:nvCxnSpPr>
            <p:spPr>
              <a:xfrm>
                <a:off x="2627784" y="2132856"/>
                <a:ext cx="144016" cy="0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  <p:grpSp>
          <p:nvGrpSpPr>
            <p:cNvPr id="31" name="Группа 30"/>
            <p:cNvGrpSpPr/>
            <p:nvPr/>
          </p:nvGrpSpPr>
          <p:grpSpPr>
            <a:xfrm>
              <a:off x="5436096" y="1772816"/>
              <a:ext cx="504056" cy="504056"/>
              <a:chOff x="2339752" y="1844824"/>
              <a:chExt cx="504056" cy="504056"/>
            </a:xfrm>
          </p:grpSpPr>
          <p:sp>
            <p:nvSpPr>
              <p:cNvPr id="32" name="Овал 31"/>
              <p:cNvSpPr/>
              <p:nvPr/>
            </p:nvSpPr>
            <p:spPr>
              <a:xfrm>
                <a:off x="2339752" y="1844824"/>
                <a:ext cx="504056" cy="504056"/>
              </a:xfrm>
              <a:prstGeom prst="ellipse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cxnSp>
            <p:nvCxnSpPr>
              <p:cNvPr id="33" name="Прямая соединительная линия 32"/>
              <p:cNvCxnSpPr/>
              <p:nvPr/>
            </p:nvCxnSpPr>
            <p:spPr>
              <a:xfrm>
                <a:off x="2411760" y="2132856"/>
                <a:ext cx="144016" cy="0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4" name="Прямая соединительная линия 33"/>
              <p:cNvCxnSpPr/>
              <p:nvPr/>
            </p:nvCxnSpPr>
            <p:spPr>
              <a:xfrm>
                <a:off x="2627784" y="2132856"/>
                <a:ext cx="144016" cy="0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  <p:grpSp>
          <p:nvGrpSpPr>
            <p:cNvPr id="40" name="Группа 39"/>
            <p:cNvGrpSpPr/>
            <p:nvPr/>
          </p:nvGrpSpPr>
          <p:grpSpPr>
            <a:xfrm>
              <a:off x="6444208" y="1772816"/>
              <a:ext cx="504056" cy="504056"/>
              <a:chOff x="2339752" y="1844824"/>
              <a:chExt cx="504056" cy="504056"/>
            </a:xfrm>
          </p:grpSpPr>
          <p:sp>
            <p:nvSpPr>
              <p:cNvPr id="41" name="Овал 40"/>
              <p:cNvSpPr/>
              <p:nvPr/>
            </p:nvSpPr>
            <p:spPr>
              <a:xfrm>
                <a:off x="2339752" y="1844824"/>
                <a:ext cx="504056" cy="504056"/>
              </a:xfrm>
              <a:prstGeom prst="ellipse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cxnSp>
            <p:nvCxnSpPr>
              <p:cNvPr id="42" name="Прямая соединительная линия 41"/>
              <p:cNvCxnSpPr/>
              <p:nvPr/>
            </p:nvCxnSpPr>
            <p:spPr>
              <a:xfrm>
                <a:off x="2411760" y="2132856"/>
                <a:ext cx="144016" cy="0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43" name="Прямая соединительная линия 42"/>
              <p:cNvCxnSpPr/>
              <p:nvPr/>
            </p:nvCxnSpPr>
            <p:spPr>
              <a:xfrm>
                <a:off x="2627784" y="2132856"/>
                <a:ext cx="144016" cy="0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87" name="Группа 86"/>
          <p:cNvGrpSpPr/>
          <p:nvPr/>
        </p:nvGrpSpPr>
        <p:grpSpPr>
          <a:xfrm>
            <a:off x="611560" y="3645024"/>
            <a:ext cx="7200800" cy="584775"/>
            <a:chOff x="611560" y="4077072"/>
            <a:chExt cx="7200800" cy="584775"/>
          </a:xfrm>
        </p:grpSpPr>
        <p:sp>
          <p:nvSpPr>
            <p:cNvPr id="50" name="TextBox 49"/>
            <p:cNvSpPr txBox="1"/>
            <p:nvPr/>
          </p:nvSpPr>
          <p:spPr>
            <a:xfrm>
              <a:off x="611560" y="4077072"/>
              <a:ext cx="72008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 smtClean="0"/>
                <a:t>[               </a:t>
              </a:r>
              <a:r>
                <a:rPr lang="ru-RU" sz="3200" dirty="0" smtClean="0"/>
                <a:t>и</a:t>
              </a:r>
              <a:r>
                <a:rPr lang="en-US" sz="3200" dirty="0" smtClean="0"/>
                <a:t> </a:t>
              </a:r>
              <a:r>
                <a:rPr lang="ru-RU" sz="3200" dirty="0" smtClean="0"/>
                <a:t>             ,и        ,и        </a:t>
              </a:r>
              <a:r>
                <a:rPr lang="en-US" sz="3200" dirty="0" smtClean="0"/>
                <a:t>]</a:t>
              </a:r>
              <a:r>
                <a:rPr lang="ru-RU" sz="3200" dirty="0" smtClean="0"/>
                <a:t>.</a:t>
              </a:r>
              <a:endParaRPr lang="ru-RU" sz="3200" dirty="0"/>
            </a:p>
          </p:txBody>
        </p:sp>
        <p:grpSp>
          <p:nvGrpSpPr>
            <p:cNvPr id="51" name="Группа 50"/>
            <p:cNvGrpSpPr/>
            <p:nvPr/>
          </p:nvGrpSpPr>
          <p:grpSpPr>
            <a:xfrm>
              <a:off x="3131840" y="4149080"/>
              <a:ext cx="504056" cy="504056"/>
              <a:chOff x="2339752" y="1844824"/>
              <a:chExt cx="504056" cy="504056"/>
            </a:xfrm>
          </p:grpSpPr>
          <p:sp>
            <p:nvSpPr>
              <p:cNvPr id="72" name="Овал 71"/>
              <p:cNvSpPr/>
              <p:nvPr/>
            </p:nvSpPr>
            <p:spPr>
              <a:xfrm>
                <a:off x="2339752" y="1844824"/>
                <a:ext cx="504056" cy="504056"/>
              </a:xfrm>
              <a:prstGeom prst="ellipse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cxnSp>
            <p:nvCxnSpPr>
              <p:cNvPr id="73" name="Прямая соединительная линия 72"/>
              <p:cNvCxnSpPr/>
              <p:nvPr/>
            </p:nvCxnSpPr>
            <p:spPr>
              <a:xfrm>
                <a:off x="2411760" y="2132856"/>
                <a:ext cx="144016" cy="0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74" name="Прямая соединительная линия 73"/>
              <p:cNvCxnSpPr/>
              <p:nvPr/>
            </p:nvCxnSpPr>
            <p:spPr>
              <a:xfrm>
                <a:off x="2627784" y="2132856"/>
                <a:ext cx="144016" cy="0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  <p:grpSp>
          <p:nvGrpSpPr>
            <p:cNvPr id="86" name="Группа 85"/>
            <p:cNvGrpSpPr/>
            <p:nvPr/>
          </p:nvGrpSpPr>
          <p:grpSpPr>
            <a:xfrm>
              <a:off x="899592" y="4149080"/>
              <a:ext cx="1224136" cy="504056"/>
              <a:chOff x="1115616" y="5085184"/>
              <a:chExt cx="1224136" cy="504056"/>
            </a:xfrm>
          </p:grpSpPr>
          <p:cxnSp>
            <p:nvCxnSpPr>
              <p:cNvPr id="75" name="Прямая соединительная линия 74"/>
              <p:cNvCxnSpPr/>
              <p:nvPr/>
            </p:nvCxnSpPr>
            <p:spPr>
              <a:xfrm>
                <a:off x="1115616" y="5373216"/>
                <a:ext cx="576064" cy="0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grpSp>
            <p:nvGrpSpPr>
              <p:cNvPr id="81" name="Группа 80"/>
              <p:cNvGrpSpPr/>
              <p:nvPr/>
            </p:nvGrpSpPr>
            <p:grpSpPr>
              <a:xfrm>
                <a:off x="1835696" y="5085184"/>
                <a:ext cx="504056" cy="504056"/>
                <a:chOff x="1475656" y="3429000"/>
                <a:chExt cx="504056" cy="504056"/>
              </a:xfrm>
            </p:grpSpPr>
            <p:sp>
              <p:nvSpPr>
                <p:cNvPr id="69" name="Овал 68"/>
                <p:cNvSpPr/>
                <p:nvPr/>
              </p:nvSpPr>
              <p:spPr>
                <a:xfrm>
                  <a:off x="1475656" y="3429000"/>
                  <a:ext cx="504056" cy="504056"/>
                </a:xfrm>
                <a:prstGeom prst="ellipse">
                  <a:avLst/>
                </a:prstGeom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  <p:cxnSp>
              <p:nvCxnSpPr>
                <p:cNvPr id="70" name="Прямая соединительная линия 69"/>
                <p:cNvCxnSpPr/>
                <p:nvPr/>
              </p:nvCxnSpPr>
              <p:spPr>
                <a:xfrm>
                  <a:off x="1619672" y="3717032"/>
                  <a:ext cx="216024" cy="0"/>
                </a:xfrm>
                <a:prstGeom prst="line">
                  <a:avLst/>
                </a:prstGeom>
                <a:ln w="28575"/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71" name="Прямая соединительная линия 70"/>
                <p:cNvCxnSpPr/>
                <p:nvPr/>
              </p:nvCxnSpPr>
              <p:spPr>
                <a:xfrm>
                  <a:off x="1619672" y="3645024"/>
                  <a:ext cx="216024" cy="0"/>
                </a:xfrm>
                <a:prstGeom prst="line">
                  <a:avLst/>
                </a:prstGeom>
                <a:ln w="28575"/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53" name="Группа 52"/>
            <p:cNvGrpSpPr/>
            <p:nvPr/>
          </p:nvGrpSpPr>
          <p:grpSpPr>
            <a:xfrm>
              <a:off x="5220072" y="4149080"/>
              <a:ext cx="504056" cy="504056"/>
              <a:chOff x="2339752" y="1844824"/>
              <a:chExt cx="504056" cy="504056"/>
            </a:xfrm>
          </p:grpSpPr>
          <p:sp>
            <p:nvSpPr>
              <p:cNvPr id="66" name="Овал 65"/>
              <p:cNvSpPr/>
              <p:nvPr/>
            </p:nvSpPr>
            <p:spPr>
              <a:xfrm>
                <a:off x="2339752" y="1844824"/>
                <a:ext cx="504056" cy="504056"/>
              </a:xfrm>
              <a:prstGeom prst="ellipse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cxnSp>
            <p:nvCxnSpPr>
              <p:cNvPr id="67" name="Прямая соединительная линия 66"/>
              <p:cNvCxnSpPr/>
              <p:nvPr/>
            </p:nvCxnSpPr>
            <p:spPr>
              <a:xfrm>
                <a:off x="2411760" y="2132856"/>
                <a:ext cx="144016" cy="0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68" name="Прямая соединительная линия 67"/>
              <p:cNvCxnSpPr/>
              <p:nvPr/>
            </p:nvCxnSpPr>
            <p:spPr>
              <a:xfrm>
                <a:off x="2627784" y="2132856"/>
                <a:ext cx="144016" cy="0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  <p:grpSp>
          <p:nvGrpSpPr>
            <p:cNvPr id="54" name="Группа 53"/>
            <p:cNvGrpSpPr/>
            <p:nvPr/>
          </p:nvGrpSpPr>
          <p:grpSpPr>
            <a:xfrm>
              <a:off x="4139952" y="4149080"/>
              <a:ext cx="504056" cy="504056"/>
              <a:chOff x="2339752" y="1844824"/>
              <a:chExt cx="504056" cy="504056"/>
            </a:xfrm>
          </p:grpSpPr>
          <p:sp>
            <p:nvSpPr>
              <p:cNvPr id="63" name="Овал 62"/>
              <p:cNvSpPr/>
              <p:nvPr/>
            </p:nvSpPr>
            <p:spPr>
              <a:xfrm>
                <a:off x="2339752" y="1844824"/>
                <a:ext cx="504056" cy="504056"/>
              </a:xfrm>
              <a:prstGeom prst="ellipse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cxnSp>
            <p:nvCxnSpPr>
              <p:cNvPr id="64" name="Прямая соединительная линия 63"/>
              <p:cNvCxnSpPr/>
              <p:nvPr/>
            </p:nvCxnSpPr>
            <p:spPr>
              <a:xfrm>
                <a:off x="2411760" y="2132856"/>
                <a:ext cx="144016" cy="0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65" name="Прямая соединительная линия 64"/>
              <p:cNvCxnSpPr/>
              <p:nvPr/>
            </p:nvCxnSpPr>
            <p:spPr>
              <a:xfrm>
                <a:off x="2627784" y="2132856"/>
                <a:ext cx="144016" cy="0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  <p:grpSp>
          <p:nvGrpSpPr>
            <p:cNvPr id="82" name="Группа 81"/>
            <p:cNvGrpSpPr/>
            <p:nvPr/>
          </p:nvGrpSpPr>
          <p:grpSpPr>
            <a:xfrm>
              <a:off x="2483768" y="4149080"/>
              <a:ext cx="504056" cy="504056"/>
              <a:chOff x="1475656" y="3429000"/>
              <a:chExt cx="504056" cy="504056"/>
            </a:xfrm>
          </p:grpSpPr>
          <p:sp>
            <p:nvSpPr>
              <p:cNvPr id="83" name="Овал 82"/>
              <p:cNvSpPr/>
              <p:nvPr/>
            </p:nvSpPr>
            <p:spPr>
              <a:xfrm>
                <a:off x="1475656" y="3429000"/>
                <a:ext cx="504056" cy="504056"/>
              </a:xfrm>
              <a:prstGeom prst="ellipse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cxnSp>
            <p:nvCxnSpPr>
              <p:cNvPr id="84" name="Прямая соединительная линия 83"/>
              <p:cNvCxnSpPr/>
              <p:nvPr/>
            </p:nvCxnSpPr>
            <p:spPr>
              <a:xfrm>
                <a:off x="1619672" y="3717032"/>
                <a:ext cx="216024" cy="0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85" name="Прямая соединительная линия 84"/>
              <p:cNvCxnSpPr/>
              <p:nvPr/>
            </p:nvCxnSpPr>
            <p:spPr>
              <a:xfrm>
                <a:off x="1619672" y="3645024"/>
                <a:ext cx="216024" cy="0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101" name="Группа 100"/>
          <p:cNvGrpSpPr/>
          <p:nvPr/>
        </p:nvGrpSpPr>
        <p:grpSpPr>
          <a:xfrm>
            <a:off x="611560" y="5085184"/>
            <a:ext cx="7416824" cy="461665"/>
            <a:chOff x="611560" y="4869160"/>
            <a:chExt cx="7416824" cy="461665"/>
          </a:xfrm>
        </p:grpSpPr>
        <p:grpSp>
          <p:nvGrpSpPr>
            <p:cNvPr id="99" name="Группа 98"/>
            <p:cNvGrpSpPr/>
            <p:nvPr/>
          </p:nvGrpSpPr>
          <p:grpSpPr>
            <a:xfrm>
              <a:off x="611560" y="4869160"/>
              <a:ext cx="2376264" cy="461665"/>
              <a:chOff x="611560" y="4869160"/>
              <a:chExt cx="2376264" cy="461665"/>
            </a:xfrm>
          </p:grpSpPr>
          <p:sp>
            <p:nvSpPr>
              <p:cNvPr id="88" name="TextBox 87"/>
              <p:cNvSpPr txBox="1"/>
              <p:nvPr/>
            </p:nvSpPr>
            <p:spPr>
              <a:xfrm>
                <a:off x="611560" y="4869160"/>
                <a:ext cx="2376264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 smtClean="0"/>
                  <a:t>[                             ]</a:t>
                </a:r>
                <a:endParaRPr lang="ru-RU" sz="2400" dirty="0"/>
              </a:p>
            </p:txBody>
          </p:sp>
          <p:grpSp>
            <p:nvGrpSpPr>
              <p:cNvPr id="93" name="Группа 92"/>
              <p:cNvGrpSpPr/>
              <p:nvPr/>
            </p:nvGrpSpPr>
            <p:grpSpPr>
              <a:xfrm>
                <a:off x="827584" y="5013176"/>
                <a:ext cx="1800200" cy="144016"/>
                <a:chOff x="3203848" y="5157192"/>
                <a:chExt cx="1800200" cy="144016"/>
              </a:xfrm>
            </p:grpSpPr>
            <p:cxnSp>
              <p:nvCxnSpPr>
                <p:cNvPr id="90" name="Прямая соединительная линия 89"/>
                <p:cNvCxnSpPr/>
                <p:nvPr/>
              </p:nvCxnSpPr>
              <p:spPr>
                <a:xfrm>
                  <a:off x="3203848" y="5229200"/>
                  <a:ext cx="792088" cy="0"/>
                </a:xfrm>
                <a:prstGeom prst="line">
                  <a:avLst/>
                </a:prstGeom>
                <a:ln w="28575"/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91" name="Прямая соединительная линия 90"/>
                <p:cNvCxnSpPr/>
                <p:nvPr/>
              </p:nvCxnSpPr>
              <p:spPr>
                <a:xfrm>
                  <a:off x="4211960" y="5157192"/>
                  <a:ext cx="792088" cy="0"/>
                </a:xfrm>
                <a:prstGeom prst="line">
                  <a:avLst/>
                </a:prstGeom>
                <a:ln w="28575"/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92" name="Прямая соединительная линия 91"/>
                <p:cNvCxnSpPr/>
                <p:nvPr/>
              </p:nvCxnSpPr>
              <p:spPr>
                <a:xfrm>
                  <a:off x="4211960" y="5301208"/>
                  <a:ext cx="792088" cy="0"/>
                </a:xfrm>
                <a:prstGeom prst="line">
                  <a:avLst/>
                </a:prstGeom>
                <a:ln w="28575"/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100" name="Группа 99"/>
            <p:cNvGrpSpPr/>
            <p:nvPr/>
          </p:nvGrpSpPr>
          <p:grpSpPr>
            <a:xfrm>
              <a:off x="2915816" y="4869160"/>
              <a:ext cx="5112568" cy="461665"/>
              <a:chOff x="2915816" y="4869160"/>
              <a:chExt cx="5112568" cy="461665"/>
            </a:xfrm>
          </p:grpSpPr>
          <p:sp>
            <p:nvSpPr>
              <p:cNvPr id="94" name="TextBox 93"/>
              <p:cNvSpPr txBox="1"/>
              <p:nvPr/>
            </p:nvSpPr>
            <p:spPr>
              <a:xfrm>
                <a:off x="2915816" y="4869160"/>
                <a:ext cx="5112568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 smtClean="0"/>
                  <a:t>, (</a:t>
                </a:r>
                <a:r>
                  <a:rPr lang="ru-RU" sz="2400" dirty="0" smtClean="0"/>
                  <a:t>чтобы                               </a:t>
                </a:r>
                <a:r>
                  <a:rPr lang="en-US" sz="2400" dirty="0" smtClean="0"/>
                  <a:t>)</a:t>
                </a:r>
                <a:r>
                  <a:rPr lang="ru-RU" sz="2400" dirty="0" smtClean="0"/>
                  <a:t>.</a:t>
                </a:r>
                <a:endParaRPr lang="ru-RU" sz="2400" dirty="0"/>
              </a:p>
            </p:txBody>
          </p:sp>
          <p:grpSp>
            <p:nvGrpSpPr>
              <p:cNvPr id="95" name="Группа 94"/>
              <p:cNvGrpSpPr/>
              <p:nvPr/>
            </p:nvGrpSpPr>
            <p:grpSpPr>
              <a:xfrm>
                <a:off x="4283968" y="5085184"/>
                <a:ext cx="1800200" cy="144016"/>
                <a:chOff x="3203848" y="5157192"/>
                <a:chExt cx="1800200" cy="144016"/>
              </a:xfrm>
            </p:grpSpPr>
            <p:cxnSp>
              <p:nvCxnSpPr>
                <p:cNvPr id="96" name="Прямая соединительная линия 95"/>
                <p:cNvCxnSpPr/>
                <p:nvPr/>
              </p:nvCxnSpPr>
              <p:spPr>
                <a:xfrm>
                  <a:off x="3203848" y="5229200"/>
                  <a:ext cx="792088" cy="0"/>
                </a:xfrm>
                <a:prstGeom prst="line">
                  <a:avLst/>
                </a:prstGeom>
                <a:ln w="28575"/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97" name="Прямая соединительная линия 96"/>
                <p:cNvCxnSpPr/>
                <p:nvPr/>
              </p:nvCxnSpPr>
              <p:spPr>
                <a:xfrm>
                  <a:off x="4211960" y="5157192"/>
                  <a:ext cx="792088" cy="0"/>
                </a:xfrm>
                <a:prstGeom prst="line">
                  <a:avLst/>
                </a:prstGeom>
                <a:ln w="28575"/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98" name="Прямая соединительная линия 97"/>
                <p:cNvCxnSpPr/>
                <p:nvPr/>
              </p:nvCxnSpPr>
              <p:spPr>
                <a:xfrm>
                  <a:off x="4211960" y="5301208"/>
                  <a:ext cx="792088" cy="0"/>
                </a:xfrm>
                <a:prstGeom prst="line">
                  <a:avLst/>
                </a:prstGeom>
                <a:ln w="28575"/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</p:grpSp>
        </p:grpSp>
      </p:grpSp>
    </p:spTree>
  </p:cSld>
  <p:clrMapOvr>
    <a:masterClrMapping/>
  </p:clrMapOvr>
  <p:transition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AutoShape 1"/>
          <p:cNvSpPr>
            <a:spLocks noChangeShapeType="1"/>
          </p:cNvSpPr>
          <p:nvPr/>
        </p:nvSpPr>
        <p:spPr bwMode="auto">
          <a:xfrm>
            <a:off x="-76200" y="90488"/>
            <a:ext cx="4524375" cy="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467544" y="397057"/>
          <a:ext cx="8136904" cy="6087788"/>
        </p:xfrm>
        <a:graphic>
          <a:graphicData uri="http://schemas.openxmlformats.org/drawingml/2006/table">
            <a:tbl>
              <a:tblPr firstRow="1" bandRow="1">
                <a:tableStyleId>{C4B1156A-380E-4F78-BDF5-A606A8083BF9}</a:tableStyleId>
              </a:tblPr>
              <a:tblGrid>
                <a:gridCol w="4068452"/>
                <a:gridCol w="4068452"/>
              </a:tblGrid>
              <a:tr h="1053524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3200" dirty="0" smtClean="0">
                          <a:solidFill>
                            <a:srgbClr val="FF0000"/>
                          </a:solidFill>
                          <a:latin typeface="Monotype Corsiva" pitchFamily="66" charset="0"/>
                        </a:rPr>
                        <a:t>В чём сходство?</a:t>
                      </a:r>
                      <a:endParaRPr lang="en-US" sz="3200" dirty="0" smtClean="0">
                        <a:solidFill>
                          <a:srgbClr val="FF0000"/>
                        </a:solidFill>
                        <a:latin typeface="Monotype Corsiva" pitchFamily="66" charset="0"/>
                      </a:endParaRPr>
                    </a:p>
                    <a:p>
                      <a:pPr algn="ctr"/>
                      <a:endParaRPr lang="ru-RU" sz="3200" dirty="0">
                        <a:solidFill>
                          <a:srgbClr val="FF0000"/>
                        </a:solidFill>
                        <a:latin typeface="Monotype Corsiva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3200" dirty="0" smtClean="0">
                          <a:solidFill>
                            <a:srgbClr val="FF0000"/>
                          </a:solidFill>
                          <a:latin typeface="Monotype Corsiva" pitchFamily="66" charset="0"/>
                        </a:rPr>
                        <a:t>В </a:t>
                      </a:r>
                      <a:r>
                        <a:rPr lang="ru-RU" sz="3200" smtClean="0">
                          <a:solidFill>
                            <a:srgbClr val="FF0000"/>
                          </a:solidFill>
                          <a:latin typeface="Monotype Corsiva" pitchFamily="66" charset="0"/>
                        </a:rPr>
                        <a:t>чём различие?</a:t>
                      </a:r>
                      <a:endParaRPr lang="en-US" sz="3200" dirty="0" smtClean="0">
                        <a:solidFill>
                          <a:srgbClr val="FF0000"/>
                        </a:solidFill>
                        <a:latin typeface="Monotype Corsiva" pitchFamily="66" charset="0"/>
                      </a:endParaRPr>
                    </a:p>
                    <a:p>
                      <a:pPr algn="ctr"/>
                      <a:endParaRPr lang="ru-RU" sz="3200" dirty="0">
                        <a:solidFill>
                          <a:srgbClr val="FF0000"/>
                        </a:solidFill>
                        <a:latin typeface="Monotype Corsiva" pitchFamily="66" charset="0"/>
                      </a:endParaRPr>
                    </a:p>
                  </a:txBody>
                  <a:tcPr/>
                </a:tc>
              </a:tr>
              <a:tr h="1012698">
                <a:tc>
                  <a:txBody>
                    <a:bodyPr/>
                    <a:lstStyle/>
                    <a:p>
                      <a:r>
                        <a:rPr lang="ru-RU" sz="200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1)Предлог и союз – служебные и неизменяемые части речи. 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1)Предлог соединяет </a:t>
                      </a:r>
                      <a:r>
                        <a:rPr lang="ru-RU" sz="200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слова, </a:t>
                      </a:r>
                      <a:r>
                        <a:rPr lang="ru-RU" sz="20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а союз – однородные члены или части сложного </a:t>
                      </a:r>
                      <a:r>
                        <a:rPr lang="ru-RU" sz="200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предложения. </a:t>
                      </a:r>
                      <a:endParaRPr lang="ru-RU" sz="20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114300" marR="114300" marT="0" marB="0"/>
                </a:tc>
              </a:tr>
              <a:tr h="1012698">
                <a:tc>
                  <a:txBody>
                    <a:bodyPr/>
                    <a:lstStyle/>
                    <a:p>
                      <a:r>
                        <a:rPr lang="ru-RU" sz="200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2) Не имеют лексического значения. 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2) Предлоги по происхождению бывают производные и </a:t>
                      </a:r>
                      <a:r>
                        <a:rPr lang="ru-RU" sz="200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непроизводные.</a:t>
                      </a:r>
                      <a:endParaRPr lang="ru-RU" sz="20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114300" marR="114300" marT="0" marB="0"/>
                </a:tc>
              </a:tr>
              <a:tr h="95601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3) Нельзя к ним задать вопрос. </a:t>
                      </a:r>
                    </a:p>
                    <a:p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3) Союзы по значению делятся на сочинительные и подчинительные.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99332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4) По строению: простые и составные.</a:t>
                      </a:r>
                    </a:p>
                    <a:p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956014">
                <a:tc>
                  <a:txBody>
                    <a:bodyPr/>
                    <a:lstStyle/>
                    <a:p>
                      <a:r>
                        <a:rPr lang="ru-RU" sz="20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5) В предложении не выполняют синтаксической роли . 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>
    <p:strips dir="rd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96</TotalTime>
  <Words>286</Words>
  <Application>Microsoft Office PowerPoint</Application>
  <PresentationFormat>Экран (4:3)</PresentationFormat>
  <Paragraphs>79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1_Тема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Компас</dc:creator>
  <cp:lastModifiedBy>comp</cp:lastModifiedBy>
  <cp:revision>37</cp:revision>
  <dcterms:created xsi:type="dcterms:W3CDTF">2014-03-26T12:40:19Z</dcterms:created>
  <dcterms:modified xsi:type="dcterms:W3CDTF">2020-04-21T06:31:39Z</dcterms:modified>
</cp:coreProperties>
</file>