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9" r:id="rId4"/>
    <p:sldId id="270" r:id="rId5"/>
    <p:sldId id="262" r:id="rId6"/>
    <p:sldId id="263" r:id="rId7"/>
    <p:sldId id="265" r:id="rId8"/>
    <p:sldId id="268" r:id="rId9"/>
    <p:sldId id="271" r:id="rId10"/>
    <p:sldId id="272" r:id="rId11"/>
    <p:sldId id="273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21.04.2020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21.04.2020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21.04.2020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21.04.2020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21.04.2020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21.04.2020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21.04.2020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21.04.2020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21.04.2020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21.04.2020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21.04.2020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395536" y="404664"/>
            <a:ext cx="8352928" cy="6048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" name="Группа 13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Рисунок 7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2660"/>
            <a:stretch>
              <a:fillRect/>
            </a:stretch>
          </p:blipFill>
          <p:spPr>
            <a:xfrm>
              <a:off x="0" y="0"/>
              <a:ext cx="5976664" cy="546224"/>
            </a:xfrm>
            <a:prstGeom prst="rect">
              <a:avLst/>
            </a:prstGeom>
          </p:spPr>
        </p:pic>
        <p:pic>
          <p:nvPicPr>
            <p:cNvPr id="9" name="Рисунок 8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2660"/>
            <a:stretch>
              <a:fillRect/>
            </a:stretch>
          </p:blipFill>
          <p:spPr>
            <a:xfrm flipV="1">
              <a:off x="0" y="6311776"/>
              <a:ext cx="5976664" cy="546224"/>
            </a:xfrm>
            <a:prstGeom prst="rect">
              <a:avLst/>
            </a:prstGeom>
          </p:spPr>
        </p:pic>
        <p:pic>
          <p:nvPicPr>
            <p:cNvPr id="10" name="Рисунок 9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2660"/>
            <a:stretch>
              <a:fillRect/>
            </a:stretch>
          </p:blipFill>
          <p:spPr>
            <a:xfrm rot="16200000">
              <a:off x="-2751224" y="3155888"/>
              <a:ext cx="6048672" cy="546224"/>
            </a:xfrm>
            <a:prstGeom prst="rect">
              <a:avLst/>
            </a:prstGeom>
          </p:spPr>
        </p:pic>
        <p:pic>
          <p:nvPicPr>
            <p:cNvPr id="11" name="Рисунок 10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2660"/>
            <a:stretch>
              <a:fillRect/>
            </a:stretch>
          </p:blipFill>
          <p:spPr>
            <a:xfrm rot="5400000" flipH="1">
              <a:off x="5846552" y="3155888"/>
              <a:ext cx="6048672" cy="546224"/>
            </a:xfrm>
            <a:prstGeom prst="rect">
              <a:avLst/>
            </a:prstGeom>
          </p:spPr>
        </p:pic>
        <p:pic>
          <p:nvPicPr>
            <p:cNvPr id="12" name="Рисунок 11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46758"/>
            <a:stretch>
              <a:fillRect/>
            </a:stretch>
          </p:blipFill>
          <p:spPr>
            <a:xfrm>
              <a:off x="5940152" y="0"/>
              <a:ext cx="3203848" cy="546224"/>
            </a:xfrm>
            <a:prstGeom prst="rect">
              <a:avLst/>
            </a:prstGeom>
          </p:spPr>
        </p:pic>
        <p:pic>
          <p:nvPicPr>
            <p:cNvPr id="13" name="Рисунок 12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46758"/>
            <a:stretch>
              <a:fillRect/>
            </a:stretch>
          </p:blipFill>
          <p:spPr>
            <a:xfrm flipV="1">
              <a:off x="5940152" y="6311776"/>
              <a:ext cx="3203848" cy="546224"/>
            </a:xfrm>
            <a:prstGeom prst="rect">
              <a:avLst/>
            </a:prstGeom>
          </p:spPr>
        </p:pic>
      </p:grp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556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9;&#1095;&#1080;&#1090;&#1077;&#1083;&#1100;\&#1056;&#1072;&#1073;&#1086;&#1095;&#1080;&#1081;%20&#1089;&#1090;&#1086;&#1083;\&#1091;&#1088;&#1086;&#1082;%20%20&#1084;&#1086;&#1096;&#1082;&#1086;&#1074;&#1089;&#1082;&#1072;&#1103;%20%20&#1103;%20%20&#1084;&#1072;&#1084;&#1091;%20%20&#1084;&#1086;&#1102;%20%20&#1086;&#1073;&#1080;&#1076;&#1077;&#1083;\&#1084;&#1086;&#1096;&#1082;&#1086;&#1074;&#1089;&#1082;&#1072;&#1103;%20%20&#1103;%20%20&#1084;&#1072;&#1084;&#1091;%20%20&#1084;&#1086;&#1102;%20%20&#1086;&#1073;&#1080;&#1076;&#1077;&#1083;.mp3" TargetMode="Externa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684213" y="618524"/>
            <a:ext cx="7775575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 ОБРАЗОВАТЕЛЬНОЕ УЧРЕЖДЕНИЕ</a:t>
            </a:r>
            <a:endParaRPr kumimoji="0" lang="ru-RU" sz="11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СРЕДНЯЯ 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ОБЩЕОБРАЗОВАТЕЛЬНАЯ  ШКОЛА С. КУНГУРТУГ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2000240"/>
            <a:ext cx="7286676" cy="2500330"/>
          </a:xfrm>
          <a:prstGeom prst="rect">
            <a:avLst/>
          </a:prstGeom>
          <a:noFill/>
        </p:spPr>
        <p:txBody>
          <a:bodyPr wrap="none">
            <a:prstTxWarp prst="textPlain">
              <a:avLst>
                <a:gd name="adj" fmla="val 50386"/>
              </a:avLst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 smtClean="0">
                <a:ln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Презентация  к  уроку  </a:t>
            </a:r>
          </a:p>
          <a:p>
            <a:pPr algn="ctr">
              <a:defRPr/>
            </a:pPr>
            <a:r>
              <a:rPr lang="ru-RU" sz="5400" b="1" dirty="0" smtClean="0">
                <a:ln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литературного  чтения   по  теме  : </a:t>
            </a:r>
          </a:p>
          <a:p>
            <a:pPr algn="ctr">
              <a:defRPr/>
            </a:pPr>
            <a:r>
              <a:rPr lang="ru-RU" sz="5400" b="1" dirty="0" smtClean="0">
                <a:ln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Э. </a:t>
            </a:r>
            <a:r>
              <a:rPr lang="ru-RU" sz="5400" b="1" dirty="0" err="1" smtClean="0">
                <a:ln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Мошковская</a:t>
            </a:r>
            <a:r>
              <a:rPr lang="ru-RU" sz="5400" b="1" dirty="0" smtClean="0">
                <a:ln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«Я  маму  свою  обидел»</a:t>
            </a:r>
          </a:p>
          <a:p>
            <a:pPr algn="ctr">
              <a:defRPr/>
            </a:pPr>
            <a:r>
              <a:rPr lang="ru-RU" sz="5400" b="1" dirty="0" smtClean="0">
                <a:ln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 класс  </a:t>
            </a:r>
            <a:endParaRPr lang="ru-RU" sz="5400" b="1" dirty="0">
              <a:ln/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072066" y="5143512"/>
            <a:ext cx="3429024" cy="1214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</a:p>
        </p:txBody>
      </p:sp>
      <p:pic>
        <p:nvPicPr>
          <p:cNvPr id="1026" name="Picture 2" descr="C:\Documents and Settings\Учитель\Рабочий стол\картинки\люди\3462187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786190"/>
            <a:ext cx="3333750" cy="278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71480"/>
            <a:ext cx="6786610" cy="1143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План  стихотворения: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43174" y="1928802"/>
            <a:ext cx="357190" cy="3571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43174" y="2500306"/>
            <a:ext cx="357190" cy="3571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86182" y="1928802"/>
            <a:ext cx="4357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 маму  мою  обидел.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43174" y="3143248"/>
            <a:ext cx="357190" cy="3571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86182" y="2571744"/>
            <a:ext cx="3961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 буду  главный  начальник.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86182" y="3214686"/>
            <a:ext cx="32716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 мама  меня  простит.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9" name="Picture 5" descr="C:\Documents and Settings\Учитель\Рабочий стол\картинки\люди\3462259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357430"/>
            <a:ext cx="2286016" cy="3429024"/>
          </a:xfrm>
          <a:prstGeom prst="rect">
            <a:avLst/>
          </a:prstGeom>
          <a:noFill/>
        </p:spPr>
      </p:pic>
      <p:pic>
        <p:nvPicPr>
          <p:cNvPr id="26632" name="Picture 8" descr="C:\Documents and Settings\Учитель\Рабочий стол\картинки\растения\436596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500570"/>
            <a:ext cx="4953035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Как звучит слово </a:t>
            </a:r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МАМА 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на других языках народов </a:t>
            </a: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(Историческая справка).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</a:br>
            <a:endParaRPr lang="ru-RU" sz="32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00034" y="2000240"/>
            <a:ext cx="3643338" cy="31700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Бенгальский 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майера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 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Каталонский –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мааре;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Чешский 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маминка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 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Датский 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Эстонский 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эма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Французский -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маман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; 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Гаитянский  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манма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Иврит 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Хинди -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4810" y="1857364"/>
            <a:ext cx="442912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Итальянский –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мама;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Корейский –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омма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 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Латынь –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мАтрем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Словацкий –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мамичка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 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Испания, Италия –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мадрэ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Персидский -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маман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аннэ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Нидерланды –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мА;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Литва –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мамитэ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Турция -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Болгария -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мамо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майка;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Швеция –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мур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Украинский –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мати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мамо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Греческий –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митэра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мана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C:\Documents and Settings\Учитель\Рабочий стол\картинки\анимашки\124470707_5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8429684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1447800"/>
            <a:ext cx="4786313" cy="3286125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ru-RU" dirty="0" smtClean="0"/>
              <a:t> </a:t>
            </a:r>
          </a:p>
          <a:p>
            <a:pPr>
              <a:buFont typeface="Arial" charset="0"/>
              <a:buNone/>
              <a:defRPr/>
            </a:pPr>
            <a:r>
              <a:rPr lang="ru-RU" dirty="0" smtClean="0">
                <a:latin typeface="Monotype Corsiva" pitchFamily="66" charset="0"/>
              </a:rPr>
              <a:t>-</a:t>
            </a:r>
            <a:r>
              <a:rPr lang="ru-RU" dirty="0" smtClean="0">
                <a:solidFill>
                  <a:srgbClr val="660033"/>
                </a:solidFill>
                <a:latin typeface="Monotype Corsiva" pitchFamily="66" charset="0"/>
              </a:rPr>
              <a:t>на уроке я узнал</a:t>
            </a:r>
          </a:p>
          <a:p>
            <a:pPr>
              <a:buFont typeface="Arial" charset="0"/>
              <a:buNone/>
              <a:defRPr/>
            </a:pPr>
            <a:r>
              <a:rPr lang="ru-RU" dirty="0" smtClean="0">
                <a:solidFill>
                  <a:srgbClr val="660033"/>
                </a:solidFill>
                <a:latin typeface="Monotype Corsiva" pitchFamily="66" charset="0"/>
              </a:rPr>
              <a:t>- я похвалил бы  себя за</a:t>
            </a:r>
          </a:p>
          <a:p>
            <a:pPr>
              <a:buFont typeface="Arial" charset="0"/>
              <a:buNone/>
              <a:defRPr/>
            </a:pPr>
            <a:r>
              <a:rPr lang="ru-RU" dirty="0" smtClean="0">
                <a:solidFill>
                  <a:srgbClr val="660033"/>
                </a:solidFill>
                <a:latin typeface="Monotype Corsiva" pitchFamily="66" charset="0"/>
              </a:rPr>
              <a:t>- мне захотелось</a:t>
            </a:r>
          </a:p>
          <a:p>
            <a:pPr>
              <a:buFont typeface="Arial" charset="0"/>
              <a:buNone/>
              <a:defRPr/>
            </a:pPr>
            <a:r>
              <a:rPr lang="ru-RU" dirty="0" smtClean="0">
                <a:solidFill>
                  <a:srgbClr val="660033"/>
                </a:solidFill>
                <a:latin typeface="Monotype Corsiva" pitchFamily="66" charset="0"/>
              </a:rPr>
              <a:t>- сегодня я сумел</a:t>
            </a:r>
          </a:p>
          <a:p>
            <a:pPr>
              <a:buFont typeface="Arial" charset="0"/>
              <a:buNone/>
              <a:defRPr/>
            </a:pPr>
            <a:r>
              <a:rPr lang="ru-RU" dirty="0" smtClean="0">
                <a:solidFill>
                  <a:srgbClr val="660033"/>
                </a:solidFill>
                <a:latin typeface="Monotype Corsiva" pitchFamily="66" charset="0"/>
              </a:rPr>
              <a:t> 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19459" name="Прямоугольник 3"/>
          <p:cNvSpPr>
            <a:spLocks noChangeArrowheads="1"/>
          </p:cNvSpPr>
          <p:nvPr/>
        </p:nvSpPr>
        <p:spPr bwMode="auto">
          <a:xfrm>
            <a:off x="3357563" y="785813"/>
            <a:ext cx="23225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>
                <a:solidFill>
                  <a:srgbClr val="FF0000"/>
                </a:solidFill>
                <a:latin typeface="Monotype Corsiva" pitchFamily="66" charset="0"/>
              </a:rPr>
              <a:t>Рефлексия.</a:t>
            </a:r>
            <a:endParaRPr lang="ru-RU" sz="400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076" name="Picture 4" descr="C:\Documents and Settings\Учитель\Рабочий стол\картинки\анимашки\roz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857364"/>
            <a:ext cx="3000396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5643563" cy="1143000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  <a:latin typeface="Monotype Corsiva" pitchFamily="66" charset="0"/>
              </a:rPr>
              <a:t>Домашнее  задание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500063" y="1714500"/>
            <a:ext cx="8186737" cy="1900238"/>
          </a:xfrm>
        </p:spPr>
        <p:txBody>
          <a:bodyPr/>
          <a:lstStyle/>
          <a:p>
            <a:endParaRPr lang="ru-RU" dirty="0" smtClean="0">
              <a:solidFill>
                <a:srgbClr val="800000"/>
              </a:solidFill>
            </a:endParaRPr>
          </a:p>
          <a:p>
            <a:endParaRPr lang="ru-RU" dirty="0" smtClean="0"/>
          </a:p>
        </p:txBody>
      </p:sp>
      <p:sp>
        <p:nvSpPr>
          <p:cNvPr id="20484" name="Rectangle 1"/>
          <p:cNvSpPr>
            <a:spLocks noChangeArrowheads="1"/>
          </p:cNvSpPr>
          <p:nvPr/>
        </p:nvSpPr>
        <p:spPr bwMode="auto">
          <a:xfrm>
            <a:off x="714375" y="1643063"/>
            <a:ext cx="778668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dirty="0">
                <a:latin typeface="Monotype Corsiva" pitchFamily="66" charset="0"/>
                <a:cs typeface="Times New Roman" pitchFamily="18" charset="0"/>
              </a:rPr>
              <a:t>С. </a:t>
            </a:r>
            <a:r>
              <a:rPr lang="ru-RU" sz="2800" dirty="0" smtClean="0">
                <a:latin typeface="Monotype Corsiva" pitchFamily="66" charset="0"/>
                <a:cs typeface="Times New Roman" pitchFamily="18" charset="0"/>
              </a:rPr>
              <a:t>120 – 121  выразительное  чтение стихотворения </a:t>
            </a:r>
          </a:p>
          <a:p>
            <a:pPr eaLnBrk="0" hangingPunct="0"/>
            <a:r>
              <a:rPr lang="ru-RU" sz="2800" dirty="0" smtClean="0">
                <a:latin typeface="Monotype Corsiva" pitchFamily="66" charset="0"/>
                <a:cs typeface="Times New Roman" pitchFamily="18" charset="0"/>
              </a:rPr>
              <a:t>(по  желанию – наизусть) </a:t>
            </a:r>
            <a:endParaRPr lang="ru-RU" sz="2800" dirty="0">
              <a:latin typeface="Monotype Corsiva" pitchFamily="66" charset="0"/>
            </a:endParaRPr>
          </a:p>
          <a:p>
            <a:pPr eaLnBrk="0" hangingPunct="0"/>
            <a:endParaRPr lang="ru-RU" dirty="0"/>
          </a:p>
        </p:txBody>
      </p:sp>
      <p:pic>
        <p:nvPicPr>
          <p:cNvPr id="20485" name="Picture 3" descr="D:\АНИМАШКИ.RU (G)\animashky\ОБЫЧНЫЕ\Люди и работа\дети\14424.gif"/>
          <p:cNvPicPr>
            <a:picLocks noChangeAspect="1" noChangeArrowheads="1" noCrop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2786050" y="2714620"/>
            <a:ext cx="3451015" cy="343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1214422"/>
            <a:ext cx="3857652" cy="39005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Моя мама как весна.</a:t>
            </a:r>
          </a:p>
          <a:p>
            <a:pPr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То как солнце засмеётся,</a:t>
            </a:r>
          </a:p>
          <a:p>
            <a:pPr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То, как лёгкий ветерок,</a:t>
            </a:r>
          </a:p>
          <a:p>
            <a:pPr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Головы моей коснётся.</a:t>
            </a:r>
          </a:p>
          <a:p>
            <a:pPr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То рассердится слегка,</a:t>
            </a:r>
          </a:p>
          <a:p>
            <a:pPr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Будто тучка набежала,</a:t>
            </a:r>
          </a:p>
          <a:p>
            <a:pPr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То, как радуга она: </a:t>
            </a:r>
          </a:p>
          <a:p>
            <a:pPr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Поглядишь и засияла!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214810" y="1643050"/>
            <a:ext cx="135732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071802" y="2143116"/>
            <a:ext cx="142876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071802" y="2643182"/>
            <a:ext cx="292895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714612" y="4071942"/>
            <a:ext cx="157163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143240" y="4500570"/>
            <a:ext cx="142876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643438" y="2071678"/>
            <a:ext cx="1428760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643438" y="2143116"/>
            <a:ext cx="1428760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572000" y="3000372"/>
            <a:ext cx="1214446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572000" y="3071810"/>
            <a:ext cx="1214446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071802" y="3500438"/>
            <a:ext cx="1643074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071802" y="3571876"/>
            <a:ext cx="1643074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357686" y="3929066"/>
            <a:ext cx="1357322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357686" y="4000504"/>
            <a:ext cx="1285884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572000" y="4929198"/>
            <a:ext cx="1000132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572000" y="5000636"/>
            <a:ext cx="1000132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C:\Documents and Settings\Учитель\Рабочий стол\картинки\люди\0_62117_aa4f9b31_M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43050"/>
            <a:ext cx="1367769" cy="2803947"/>
          </a:xfrm>
          <a:prstGeom prst="rect">
            <a:avLst/>
          </a:prstGeom>
          <a:noFill/>
        </p:spPr>
      </p:pic>
      <p:pic>
        <p:nvPicPr>
          <p:cNvPr id="32" name="Picture 2" descr="C:\Documents and Settings\Учитель\Рабочий стол\картинки\люди\0_62117_aa4f9b31_M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786578" y="1714488"/>
            <a:ext cx="1302720" cy="2670595"/>
          </a:xfrm>
          <a:prstGeom prst="rect">
            <a:avLst/>
          </a:prstGeom>
          <a:noFill/>
        </p:spPr>
      </p:pic>
      <p:pic>
        <p:nvPicPr>
          <p:cNvPr id="2051" name="Picture 3" descr="C:\Documents and Settings\Учитель\Рабочий стол\картинки\анимашки\03cf9c863c6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000504"/>
            <a:ext cx="1571636" cy="2333641"/>
          </a:xfrm>
          <a:prstGeom prst="rect">
            <a:avLst/>
          </a:prstGeom>
          <a:noFill/>
        </p:spPr>
      </p:pic>
      <p:pic>
        <p:nvPicPr>
          <p:cNvPr id="34" name="Picture 3" descr="C:\Documents and Settings\Учитель\Рабочий стол\картинки\анимашки\03cf9c863c6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4000504"/>
            <a:ext cx="1571636" cy="2333641"/>
          </a:xfrm>
          <a:prstGeom prst="rect">
            <a:avLst/>
          </a:prstGeom>
          <a:noFill/>
        </p:spPr>
      </p:pic>
      <p:pic>
        <p:nvPicPr>
          <p:cNvPr id="35" name="Picture 3" descr="C:\Documents and Settings\Учитель\Рабочий стол\картинки\анимашки\03cf9c863c6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4000504"/>
            <a:ext cx="1571636" cy="2333641"/>
          </a:xfrm>
          <a:prstGeom prst="rect">
            <a:avLst/>
          </a:prstGeom>
          <a:noFill/>
        </p:spPr>
      </p:pic>
      <p:pic>
        <p:nvPicPr>
          <p:cNvPr id="36" name="Picture 3" descr="C:\Documents and Settings\Учитель\Рабочий стол\картинки\анимашки\03cf9c863c6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000504"/>
            <a:ext cx="1571636" cy="2333641"/>
          </a:xfrm>
          <a:prstGeom prst="rect">
            <a:avLst/>
          </a:prstGeom>
          <a:noFill/>
        </p:spPr>
      </p:pic>
      <p:pic>
        <p:nvPicPr>
          <p:cNvPr id="37" name="Picture 3" descr="C:\Documents and Settings\Учитель\Рабочий стол\картинки\анимашки\03cf9c863c6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4000504"/>
            <a:ext cx="1571636" cy="2333641"/>
          </a:xfrm>
          <a:prstGeom prst="rect">
            <a:avLst/>
          </a:prstGeom>
          <a:noFill/>
        </p:spPr>
      </p:pic>
      <p:pic>
        <p:nvPicPr>
          <p:cNvPr id="2052" name="Picture 4" descr="C:\Documents and Settings\Учитель\Рабочий стол\картинки\анимашки\433a013d1877998f42535b009217c27e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28604"/>
            <a:ext cx="2714644" cy="1262617"/>
          </a:xfrm>
          <a:prstGeom prst="rect">
            <a:avLst/>
          </a:prstGeom>
          <a:noFill/>
        </p:spPr>
      </p:pic>
      <p:pic>
        <p:nvPicPr>
          <p:cNvPr id="39" name="Picture 4" descr="C:\Documents and Settings\Учитель\Рабочий стол\картинки\анимашки\433a013d1877998f42535b009217c27e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428604"/>
            <a:ext cx="2714644" cy="1262617"/>
          </a:xfrm>
          <a:prstGeom prst="rect">
            <a:avLst/>
          </a:prstGeom>
          <a:noFill/>
        </p:spPr>
      </p:pic>
      <p:pic>
        <p:nvPicPr>
          <p:cNvPr id="40" name="Picture 4" descr="C:\Documents and Settings\Учитель\Рабочий стол\картинки\анимашки\433a013d1877998f42535b009217c27e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500042"/>
            <a:ext cx="2786082" cy="1262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Учитель\Рабочий стол\картинки\люди\iWWW9G9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928670"/>
            <a:ext cx="3071834" cy="496574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000496" y="487025"/>
            <a:ext cx="457203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 день до своего рождения ребёнок спросил у Бога:</a:t>
            </a:r>
            <a:endParaRPr lang="ru-RU" sz="24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-  Я не знаю, зачем я иду в этот мир. Что я должен делать?</a:t>
            </a:r>
            <a:endParaRPr lang="ru-RU" sz="24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Бог ответил: - Я подарю тебе ангела, который всегда будет рядом с тобой.</a:t>
            </a:r>
            <a:endParaRPr lang="ru-RU" sz="24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Он тебе всё объяснит.</a:t>
            </a:r>
            <a:endParaRPr lang="ru-RU" sz="24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- Но как я пойму его, ведь я не знаю его язык?</a:t>
            </a:r>
            <a:endParaRPr lang="ru-RU" sz="24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- Ангел будет учить тебя своему языку.  Он будет охранять тебя от всех бед.</a:t>
            </a:r>
            <a:endParaRPr lang="ru-RU" sz="24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- А как зовут моего ангела?</a:t>
            </a:r>
            <a:endParaRPr lang="ru-RU" sz="24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- Неважно, как его зовут. У него много разных имён.   Но ты будешь называть его мамой.</a:t>
            </a:r>
            <a:endParaRPr lang="ru-RU" sz="24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4580" name="Picture 4" descr="C:\Documents and Settings\Учитель\Рабочий стол\картинки\предметы\candle8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4071942"/>
            <a:ext cx="514350" cy="1143000"/>
          </a:xfrm>
          <a:prstGeom prst="rect">
            <a:avLst/>
          </a:prstGeom>
          <a:noFill/>
        </p:spPr>
      </p:pic>
      <p:pic>
        <p:nvPicPr>
          <p:cNvPr id="1026" name="Picture 2" descr="C:\Documents and Settings\Учитель\Рабочий стол\картинки\радуга, небо\1012185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928670"/>
            <a:ext cx="1281110" cy="1281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66203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00108"/>
            <a:ext cx="3306379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14810" y="1071546"/>
            <a:ext cx="42862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У каждого из нас есть этот добрый ангел, который заботится о нас. Именно из маминых уст ребёнок слышит первые в своей жизни слова и песни.</a:t>
            </a:r>
            <a:endParaRPr lang="ru-RU" sz="3200" dirty="0"/>
          </a:p>
        </p:txBody>
      </p:sp>
      <p:pic>
        <p:nvPicPr>
          <p:cNvPr id="6" name="Picture 2" descr="C:\Documents and Settings\Учитель\Рабочий стол\картинки\люди\891456363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flipH="1">
            <a:off x="5857884" y="4286256"/>
            <a:ext cx="1643074" cy="1919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928938" y="785813"/>
            <a:ext cx="3071812" cy="7858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154E12"/>
                </a:solidFill>
                <a:latin typeface="Monotype Corsiva" pitchFamily="66" charset="0"/>
              </a:rPr>
              <a:t>Тема  урока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14688" y="1785938"/>
            <a:ext cx="2643187" cy="5715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Цели    урока: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2938" y="2571750"/>
            <a:ext cx="7500937" cy="7858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Познакомиться  с  биографией  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Э.Э. Мошковской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4375" y="3571875"/>
            <a:ext cx="7500938" cy="7858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Научиться  выразительно   читать и анализировать  стихотворение 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«Я  маму  мою  обидел»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52600" y="762000"/>
            <a:ext cx="6096000" cy="7858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FF3300"/>
                </a:solidFill>
                <a:latin typeface="Monotype Corsiva" pitchFamily="66" charset="0"/>
              </a:rPr>
              <a:t>Эмма  </a:t>
            </a:r>
            <a:r>
              <a:rPr lang="ru-RU" sz="2800" b="1" dirty="0" err="1" smtClean="0">
                <a:solidFill>
                  <a:srgbClr val="FF3300"/>
                </a:solidFill>
                <a:latin typeface="Monotype Corsiva" pitchFamily="66" charset="0"/>
              </a:rPr>
              <a:t>Эфраимовна</a:t>
            </a:r>
            <a:r>
              <a:rPr lang="ru-RU" sz="2800" b="1" dirty="0" smtClean="0">
                <a:solidFill>
                  <a:srgbClr val="FF3300"/>
                </a:solidFill>
                <a:latin typeface="Monotype Corsiva" pitchFamily="66" charset="0"/>
              </a:rPr>
              <a:t>  </a:t>
            </a:r>
            <a:r>
              <a:rPr lang="ru-RU" sz="2800" b="1" dirty="0" err="1" smtClean="0">
                <a:solidFill>
                  <a:srgbClr val="FF3300"/>
                </a:solidFill>
                <a:latin typeface="Monotype Corsiva" pitchFamily="66" charset="0"/>
              </a:rPr>
              <a:t>Мошковская</a:t>
            </a:r>
            <a:endParaRPr lang="ru-RU" sz="2800" b="1" dirty="0" smtClean="0">
              <a:solidFill>
                <a:srgbClr val="FF3300"/>
              </a:solidFill>
              <a:latin typeface="Monotype Corsiva" pitchFamily="66" charset="0"/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rgbClr val="FF3300"/>
                </a:solidFill>
                <a:latin typeface="Monotype Corsiva" pitchFamily="66" charset="0"/>
              </a:rPr>
              <a:t>«Я  маму  мою  обидел»</a:t>
            </a:r>
            <a:endParaRPr lang="ru-RU" sz="2800" b="1" dirty="0">
              <a:solidFill>
                <a:srgbClr val="FF3300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Documents and Settings\Учитель\Рабочий стол\картинки\люди\8542338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4500570"/>
            <a:ext cx="1502555" cy="1933567"/>
          </a:xfrm>
          <a:prstGeom prst="rect">
            <a:avLst/>
          </a:prstGeom>
          <a:noFill/>
        </p:spPr>
      </p:pic>
      <p:pic>
        <p:nvPicPr>
          <p:cNvPr id="2051" name="Picture 3" descr="C:\Documents and Settings\Учитель\Рабочий стол\картинки\существа\1ANANGEL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4572008"/>
            <a:ext cx="1214446" cy="1821669"/>
          </a:xfrm>
          <a:prstGeom prst="rect">
            <a:avLst/>
          </a:prstGeom>
          <a:noFill/>
        </p:spPr>
      </p:pic>
      <p:pic>
        <p:nvPicPr>
          <p:cNvPr id="2052" name="Picture 4" descr="C:\Documents and Settings\Учитель\Рабочий стол\картинки\анимашки\detia-65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429132"/>
            <a:ext cx="1914525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0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 txBox="1">
            <a:spLocks/>
          </p:cNvSpPr>
          <p:nvPr/>
        </p:nvSpPr>
        <p:spPr bwMode="auto">
          <a:xfrm>
            <a:off x="4071934" y="1071546"/>
            <a:ext cx="4267200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Эмма</a:t>
            </a:r>
            <a:endParaRPr lang="ru-RU" sz="4400" b="1" dirty="0">
              <a:solidFill>
                <a:srgbClr val="FF0000"/>
              </a:solidFill>
              <a:latin typeface="Monotype Corsiva" pitchFamily="66" charset="0"/>
            </a:endParaRP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ru-RU" sz="4400" b="1" dirty="0" err="1" smtClean="0">
                <a:solidFill>
                  <a:srgbClr val="FF0000"/>
                </a:solidFill>
                <a:latin typeface="Monotype Corsiva" pitchFamily="66" charset="0"/>
              </a:rPr>
              <a:t>Эфраимовна</a:t>
            </a:r>
            <a:endParaRPr lang="ru-RU" sz="4400" b="1" dirty="0">
              <a:solidFill>
                <a:srgbClr val="FF0000"/>
              </a:solidFill>
              <a:latin typeface="Monotype Corsiva" pitchFamily="66" charset="0"/>
            </a:endParaRP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ru-RU" sz="4400" b="1" dirty="0" err="1" smtClean="0">
                <a:solidFill>
                  <a:srgbClr val="FF0000"/>
                </a:solidFill>
                <a:latin typeface="Monotype Corsiva" pitchFamily="66" charset="0"/>
              </a:rPr>
              <a:t>Мошковская</a:t>
            </a:r>
            <a:endParaRPr lang="ru-RU" sz="4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7175" name="Прямоугольник 6"/>
          <p:cNvSpPr>
            <a:spLocks noChangeArrowheads="1"/>
          </p:cNvSpPr>
          <p:nvPr/>
        </p:nvSpPr>
        <p:spPr bwMode="auto">
          <a:xfrm>
            <a:off x="4643438" y="3500438"/>
            <a:ext cx="3446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0">
              <a:buNone/>
            </a:pPr>
            <a:r>
              <a:rPr lang="ru-RU" sz="4000" dirty="0" smtClean="0">
                <a:solidFill>
                  <a:srgbClr val="760076"/>
                </a:solidFill>
                <a:latin typeface="Monotype Corsiva" pitchFamily="66" charset="0"/>
              </a:rPr>
              <a:t>(</a:t>
            </a:r>
            <a:r>
              <a:rPr lang="ru-RU" sz="3200" dirty="0" smtClean="0">
                <a:solidFill>
                  <a:srgbClr val="760076"/>
                </a:solidFill>
              </a:rPr>
              <a:t>15 апреля 1926— </a:t>
            </a:r>
          </a:p>
          <a:p>
            <a:pPr indent="0">
              <a:buNone/>
            </a:pPr>
            <a:r>
              <a:rPr lang="ru-RU" sz="3200" dirty="0" smtClean="0">
                <a:solidFill>
                  <a:srgbClr val="760076"/>
                </a:solidFill>
              </a:rPr>
              <a:t>2 сентября 1981</a:t>
            </a:r>
            <a:r>
              <a:rPr lang="ru-RU" sz="3200" dirty="0" smtClean="0">
                <a:solidFill>
                  <a:srgbClr val="760076"/>
                </a:solidFill>
                <a:latin typeface="Monotype Corsiva" pitchFamily="66" charset="0"/>
              </a:rPr>
              <a:t>).</a:t>
            </a:r>
            <a:endParaRPr lang="ru-RU" sz="3200" dirty="0">
              <a:solidFill>
                <a:srgbClr val="760076"/>
              </a:solidFill>
              <a:latin typeface="Monotype Corsiva" pitchFamily="66" charset="0"/>
            </a:endParaRPr>
          </a:p>
        </p:txBody>
      </p:sp>
      <p:pic>
        <p:nvPicPr>
          <p:cNvPr id="12" name="Picture 2" descr="http://uniq-melody.ru/uploads/images/p/o/g/pogovori_so_mnoj_moja_derevnja_sl_a_tokmakov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285860"/>
            <a:ext cx="3357586" cy="4270421"/>
          </a:xfrm>
          <a:prstGeom prst="rect">
            <a:avLst/>
          </a:prstGeom>
          <a:noFill/>
        </p:spPr>
      </p:pic>
      <p:pic>
        <p:nvPicPr>
          <p:cNvPr id="13" name="Picture 17" descr="C:\Documents and Settings\Учитель\Рабочий стол\картинки\рамка\ramki-64_smal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857232"/>
            <a:ext cx="3733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Учитель\Рабочий стол\картинки\анимашки\0_a6572_3d9b7c77_XL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4714884"/>
            <a:ext cx="2672714" cy="1643062"/>
          </a:xfrm>
          <a:prstGeom prst="rect">
            <a:avLst/>
          </a:prstGeom>
          <a:noFill/>
        </p:spPr>
      </p:pic>
      <p:pic>
        <p:nvPicPr>
          <p:cNvPr id="1028" name="Picture 4" descr="C:\Documents and Settings\Учитель\Рабочий стол\картинки\анимашки\7057ae4f596533d78583e3b8210ea33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214290"/>
            <a:ext cx="4286250" cy="1019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000250" y="357188"/>
            <a:ext cx="485775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Тест «да или нет»</a:t>
            </a:r>
          </a:p>
        </p:txBody>
      </p:sp>
      <p:sp>
        <p:nvSpPr>
          <p:cNvPr id="9219" name="Содержимое 2"/>
          <p:cNvSpPr txBox="1">
            <a:spLocks/>
          </p:cNvSpPr>
          <p:nvPr/>
        </p:nvSpPr>
        <p:spPr bwMode="auto">
          <a:xfrm>
            <a:off x="642938" y="2357438"/>
            <a:ext cx="6072187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ru-RU" sz="320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9220" name="Содержимое 2"/>
          <p:cNvSpPr txBox="1">
            <a:spLocks/>
          </p:cNvSpPr>
          <p:nvPr/>
        </p:nvSpPr>
        <p:spPr bwMode="auto">
          <a:xfrm>
            <a:off x="642938" y="2357438"/>
            <a:ext cx="6072187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ru-RU" sz="320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2938" y="1571625"/>
            <a:ext cx="6429375" cy="6429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Родилась в Москве в  дружной семье. 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2938" y="2357438"/>
            <a:ext cx="6429375" cy="5000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Окончила музыкальное училище и стала певицей.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2938" y="3000375"/>
            <a:ext cx="6429375" cy="7143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Друзья  писали  ей  песни.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2938" y="3857625"/>
            <a:ext cx="6429375" cy="92869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Первые её стихи стали появляться на страницах детских журналов «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</a:rPr>
              <a:t>Мурзилка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», «Пионер», «Вожатый».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14348" y="4857760"/>
            <a:ext cx="6429375" cy="9286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Любимый герой поэтессы – медвежонок,  для которого окружающий мир полон приключений и чудес.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429500" y="1500188"/>
            <a:ext cx="1071563" cy="64293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/>
              <a:t>ДА</a:t>
            </a:r>
            <a:endParaRPr lang="ru-RU" sz="2400" b="1" dirty="0"/>
          </a:p>
        </p:txBody>
      </p:sp>
      <p:sp>
        <p:nvSpPr>
          <p:cNvPr id="17" name="Овал 16"/>
          <p:cNvSpPr/>
          <p:nvPr/>
        </p:nvSpPr>
        <p:spPr>
          <a:xfrm>
            <a:off x="7358063" y="2286000"/>
            <a:ext cx="1214437" cy="64293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ДА</a:t>
            </a:r>
          </a:p>
        </p:txBody>
      </p:sp>
      <p:sp>
        <p:nvSpPr>
          <p:cNvPr id="18" name="Овал 17"/>
          <p:cNvSpPr/>
          <p:nvPr/>
        </p:nvSpPr>
        <p:spPr>
          <a:xfrm>
            <a:off x="7429500" y="3000375"/>
            <a:ext cx="1071563" cy="64293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/>
              <a:t>НЕТ</a:t>
            </a:r>
            <a:endParaRPr lang="ru-RU" sz="2400" b="1" dirty="0"/>
          </a:p>
        </p:txBody>
      </p:sp>
      <p:sp>
        <p:nvSpPr>
          <p:cNvPr id="19" name="Овал 18"/>
          <p:cNvSpPr/>
          <p:nvPr/>
        </p:nvSpPr>
        <p:spPr>
          <a:xfrm>
            <a:off x="7429520" y="3929066"/>
            <a:ext cx="1214437" cy="64293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ДА</a:t>
            </a:r>
          </a:p>
        </p:txBody>
      </p:sp>
      <p:sp>
        <p:nvSpPr>
          <p:cNvPr id="20" name="Овал 19"/>
          <p:cNvSpPr/>
          <p:nvPr/>
        </p:nvSpPr>
        <p:spPr>
          <a:xfrm>
            <a:off x="7500958" y="4786322"/>
            <a:ext cx="1071563" cy="64293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НЕТ</a:t>
            </a:r>
          </a:p>
        </p:txBody>
      </p:sp>
      <p:sp>
        <p:nvSpPr>
          <p:cNvPr id="21" name="Содержимое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428728" y="500042"/>
            <a:ext cx="6500858" cy="1143000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Эмма  </a:t>
            </a:r>
            <a:r>
              <a:rPr lang="ru-RU" sz="3600" dirty="0" err="1" smtClean="0">
                <a:solidFill>
                  <a:srgbClr val="FF0000"/>
                </a:solidFill>
                <a:latin typeface="Monotype Corsiva" pitchFamily="66" charset="0"/>
              </a:rPr>
              <a:t>Мошковская</a:t>
            </a: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b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«Я  маму  мою  обидел»</a:t>
            </a:r>
          </a:p>
        </p:txBody>
      </p:sp>
      <p:pic>
        <p:nvPicPr>
          <p:cNvPr id="12" name="Picture 4" descr="http://s6.ucoz.net/video/33/387063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643050"/>
            <a:ext cx="6096000" cy="4572000"/>
          </a:xfrm>
          <a:prstGeom prst="rect">
            <a:avLst/>
          </a:prstGeom>
          <a:noFill/>
        </p:spPr>
      </p:pic>
      <p:pic>
        <p:nvPicPr>
          <p:cNvPr id="13" name="мошковская  я  маму  мою  обидел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42910" y="5500702"/>
            <a:ext cx="714380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00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Выборочное  чтение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7"/>
            <a:ext cx="8143932" cy="3143272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– Как   мальчик и мама относились друг к другу до ссоры? Найдите эти строчки и прочитайте.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– Переживал ли мальчик, что поссорился с мамой?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- Кем он себя представлял?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– Почему он видел себя всегда печальным и молчаливым? 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– Говорится ли в тексте, как малыш обидел маму? 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– Какой совет вы бы дали мальчику?</a:t>
            </a:r>
          </a:p>
          <a:p>
            <a:endParaRPr lang="ru-RU" dirty="0">
              <a:latin typeface="Monotype Corsiva" pitchFamily="66" charset="0"/>
            </a:endParaRPr>
          </a:p>
        </p:txBody>
      </p:sp>
      <p:pic>
        <p:nvPicPr>
          <p:cNvPr id="6" name="Picture 6" descr="C:\Documents and Settings\Учитель\Рабочий стол\картинки\люди\crychild12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3643314"/>
            <a:ext cx="1428760" cy="2589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433</Words>
  <Application>Microsoft Office PowerPoint</Application>
  <PresentationFormat>Экран (4:3)</PresentationFormat>
  <Paragraphs>93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Тест «да или нет»</vt:lpstr>
      <vt:lpstr>Эмма  Мошковская  «Я  маму  мою  обидел»</vt:lpstr>
      <vt:lpstr>Выборочное  чтение</vt:lpstr>
      <vt:lpstr>План  стихотворения:</vt:lpstr>
      <vt:lpstr>Как звучит слово МАМА на других языках народов (Историческая справка). </vt:lpstr>
      <vt:lpstr>Презентация PowerPoint</vt:lpstr>
      <vt:lpstr>Домашнее  задание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НР</cp:lastModifiedBy>
  <cp:revision>16</cp:revision>
  <dcterms:created xsi:type="dcterms:W3CDTF">2014-03-26T12:54:18Z</dcterms:created>
  <dcterms:modified xsi:type="dcterms:W3CDTF">2020-04-21T12:41:22Z</dcterms:modified>
</cp:coreProperties>
</file>