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1" r:id="rId2"/>
    <p:sldId id="351" r:id="rId3"/>
    <p:sldId id="368" r:id="rId4"/>
    <p:sldId id="332" r:id="rId5"/>
    <p:sldId id="333" r:id="rId6"/>
    <p:sldId id="334" r:id="rId7"/>
    <p:sldId id="308" r:id="rId8"/>
    <p:sldId id="309" r:id="rId9"/>
    <p:sldId id="337" r:id="rId10"/>
    <p:sldId id="364" r:id="rId11"/>
    <p:sldId id="311" r:id="rId12"/>
    <p:sldId id="312" r:id="rId13"/>
    <p:sldId id="354" r:id="rId14"/>
    <p:sldId id="353" r:id="rId15"/>
    <p:sldId id="321" r:id="rId16"/>
    <p:sldId id="313" r:id="rId17"/>
    <p:sldId id="310" r:id="rId18"/>
    <p:sldId id="355" r:id="rId19"/>
    <p:sldId id="328" r:id="rId20"/>
    <p:sldId id="356" r:id="rId21"/>
    <p:sldId id="329" r:id="rId22"/>
    <p:sldId id="324" r:id="rId23"/>
    <p:sldId id="343" r:id="rId24"/>
    <p:sldId id="344" r:id="rId25"/>
    <p:sldId id="357" r:id="rId26"/>
    <p:sldId id="345" r:id="rId27"/>
    <p:sldId id="349" r:id="rId28"/>
    <p:sldId id="347" r:id="rId29"/>
    <p:sldId id="314" r:id="rId30"/>
    <p:sldId id="341" r:id="rId31"/>
    <p:sldId id="358" r:id="rId32"/>
    <p:sldId id="362" r:id="rId33"/>
    <p:sldId id="361" r:id="rId34"/>
    <p:sldId id="365" r:id="rId35"/>
    <p:sldId id="366" r:id="rId36"/>
    <p:sldId id="359" r:id="rId37"/>
    <p:sldId id="369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7" autoAdjust="0"/>
    <p:restoredTop sz="97439" autoAdjust="0"/>
  </p:normalViewPr>
  <p:slideViewPr>
    <p:cSldViewPr>
      <p:cViewPr varScale="1">
        <p:scale>
          <a:sx n="100" d="100"/>
          <a:sy n="100" d="100"/>
        </p:scale>
        <p:origin x="-34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hyperlink" Target="12%20&#1091;&#1088;&#1086;&#1082;%20&#1055;&#1088;&#1072;&#1074;&#1080;&#1083;&#1072;%20&#1087;&#1077;&#1088;&#1077;&#1085;&#1086;&#1089;&#1072;%20&#1089;&#1083;&#1086;&#1074;.mp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0238"/>
            <a:ext cx="7162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4214824"/>
            <a:ext cx="17430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429684" cy="27146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8"/>
            <a:ext cx="826296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214428"/>
            <a:ext cx="7286644" cy="3754959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Узнаем правила переноса.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</a:p>
          <a:p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500180"/>
            <a:ext cx="2000232" cy="242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64386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Бродит  стадо  по  лугам.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64386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32"/>
            <a:ext cx="8072494" cy="30777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порядок очень строгий.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Делим все слова на слоги,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Переносим по слогам: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71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Слово переносится по слогам.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80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929322" y="1285866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429124" y="1357304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24"/>
            <a:ext cx="3105411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857884" y="2500312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14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  синему  небу плывут  об-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лака.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57290" y="2714626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292894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"/>
            <a:ext cx="7605734" cy="47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14550"/>
            <a:ext cx="12858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2.jpg"/>
          <p:cNvPicPr>
            <a:picLocks noChangeAspect="1"/>
          </p:cNvPicPr>
          <p:nvPr/>
        </p:nvPicPr>
        <p:blipFill>
          <a:blip r:embed="rId2"/>
          <a:srcRect l="3125" r="3125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2396223" cy="279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5959 C 0.01563 -0.06792 0.03473 -0.08089 0.05174 -0.08305 C 0.09375 -0.08799 0.13594 -0.09077 0.17795 -0.09448 C 0.47952 -0.09015 0.3099 -0.13492 0.39427 -0.0741 C 0.40122 -0.06175 0.40851 -0.05094 0.41407 -0.03643 C 0.41667 -0.02161 0.41424 -0.0318 0.42049 -0.01606 C 0.42275 -0.01019 0.42709 0.00154 0.42709 0.00185 C 0.42761 0.00648 0.42795 0.01142 0.42882 0.01605 C 0.42969 0.02007 0.4316 0.02346 0.43212 0.02778 C 0.43368 0.03921 0.43368 0.05125 0.43525 0.06267 C 0.43473 0.08799 0.43594 0.11361 0.43368 0.13862 C 0.43177 0.15962 0.41424 0.17166 0.40573 0.17937 C 0.4007 0.19358 0.39306 0.19512 0.38611 0.20562 C 0.3783 0.21735 0.37136 0.23371 0.3632 0.24359 C 0.36111 0.25409 0.35816 0.26181 0.3566 0.27261 C 0.35556 0.28033 0.3533 0.29608 0.3533 0.29639 C 0.35486 0.31707 0.3566 0.33652 0.3632 0.35443 C 0.36771 0.3782 0.36823 0.38314 0.38282 0.38932 C 0.39462 0.4029 0.41198 0.40815 0.42552 0.41556 C 0.46493 0.41463 0.50417 0.41463 0.54358 0.41278 C 0.55 0.41247 0.5566 0.40475 0.5632 0.40383 C 0.5757 0.40228 0.58837 0.40197 0.60087 0.40105 C 0.61007 0.39518 0.6191 0.38962 0.62882 0.38654 C 0.63924 0.37697 0.64879 0.37264 0.65834 0.36029 C 0.66025 0.34949 0.6599 0.35443 0.6599 0.34547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31470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Девиз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i="1" dirty="0" smtClean="0">
                <a:solidFill>
                  <a:srgbClr val="FF0000"/>
                </a:solidFill>
              </a:rPr>
              <a:t>Наблюдаю </a:t>
            </a:r>
            <a:r>
              <a:rPr lang="ru-RU" i="1" dirty="0" smtClean="0">
                <a:solidFill>
                  <a:srgbClr val="FF0000"/>
                </a:solidFill>
              </a:rPr>
              <a:t>,замечаю, размышляю,  делаю выводы</a:t>
            </a:r>
            <a:r>
              <a:rPr lang="ru-RU" i="1" dirty="0" smtClean="0">
                <a:solidFill>
                  <a:srgbClr val="FF0000"/>
                </a:solidFill>
              </a:rPr>
              <a:t>.»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42"/>
            <a:ext cx="8229600" cy="228601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Разделить слова для переноса: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ручей, пень, лес.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тик 3.jpg"/>
          <p:cNvPicPr>
            <a:picLocks noChangeAspect="1"/>
          </p:cNvPicPr>
          <p:nvPr/>
        </p:nvPicPr>
        <p:blipFill>
          <a:blip r:embed="rId2"/>
          <a:srcRect t="9624" b="1098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6"/>
            <a:ext cx="7143800" cy="1846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  слове  один  слог, Не  дели  его,  дружок!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Слова из одного слога не переносятся.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0"/>
            <a:ext cx="2332037" cy="2213373"/>
          </a:xfrm>
          <a:prstGeom prst="rect">
            <a:avLst/>
          </a:prstGeom>
          <a:noFill/>
        </p:spPr>
      </p:pic>
      <p:pic>
        <p:nvPicPr>
          <p:cNvPr id="9220" name="Picture 4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2714627"/>
            <a:ext cx="2332037" cy="2252662"/>
          </a:xfrm>
          <a:prstGeom prst="rect">
            <a:avLst/>
          </a:prstGeom>
          <a:noFill/>
        </p:spPr>
      </p:pic>
      <p:pic>
        <p:nvPicPr>
          <p:cNvPr id="9221" name="Picture 5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1"/>
            <a:ext cx="2332037" cy="2159794"/>
          </a:xfrm>
          <a:prstGeom prst="rect">
            <a:avLst/>
          </a:prstGeom>
          <a:noFill/>
        </p:spPr>
      </p:pic>
      <p:pic>
        <p:nvPicPr>
          <p:cNvPr id="9222" name="Picture 6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2571751"/>
            <a:ext cx="2332037" cy="2288382"/>
          </a:xfrm>
          <a:prstGeom prst="rect">
            <a:avLst/>
          </a:prstGeo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619251" y="2031206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4786313"/>
            <a:ext cx="304800" cy="228600"/>
          </a:xfrm>
          <a:prstGeom prst="rect">
            <a:avLst/>
          </a:prstGeom>
          <a:noFill/>
        </p:spPr>
      </p:pic>
      <p:pic>
        <p:nvPicPr>
          <p:cNvPr id="9225" name="Picture 9" descr="j04325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514600" cy="235862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11188" y="138350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1437085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843213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292725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771775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795963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79388" y="23014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316913" y="235624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bluemarble2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4" y="3143254"/>
            <a:ext cx="7920037" cy="2000247"/>
          </a:xfrm>
          <a:prstGeom prst="rect">
            <a:avLst/>
          </a:prstGeom>
          <a:noFill/>
        </p:spPr>
      </p:pic>
      <p:pic>
        <p:nvPicPr>
          <p:cNvPr id="9235" name="Picture 19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635375" y="2625328"/>
            <a:ext cx="2332038" cy="2518172"/>
          </a:xfrm>
          <a:prstGeom prst="rect">
            <a:avLst/>
          </a:prstGeom>
          <a:noFill/>
        </p:spPr>
      </p:pic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5940426" y="1977629"/>
            <a:ext cx="1152525" cy="81081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1" y="573881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1837" y="4731544"/>
            <a:ext cx="792163" cy="411956"/>
          </a:xfrm>
          <a:prstGeom prst="leftArrow">
            <a:avLst>
              <a:gd name="adj1" fmla="val 50000"/>
              <a:gd name="adj2" fmla="val 36055"/>
            </a:avLst>
          </a:prstGeom>
          <a:gradFill rotWithShape="1">
            <a:gsLst>
              <a:gs pos="0">
                <a:srgbClr val="CC00FF"/>
              </a:gs>
              <a:gs pos="50000">
                <a:srgbClr val="CC3399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139 -0.217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175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18" grpId="0" animBg="1"/>
      <p:bldP spid="9223" grpId="0" animBg="1"/>
      <p:bldP spid="9223" grpId="1" animBg="1"/>
      <p:bldP spid="9223" grpId="2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6"/>
            <a:ext cx="3086122" cy="385765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000496" y="714362"/>
            <a:ext cx="4714908" cy="2714644"/>
          </a:xfrm>
          <a:prstGeom prst="cloudCallout">
            <a:avLst>
              <a:gd name="adj1" fmla="val -73184"/>
              <a:gd name="adj2" fmla="val 3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42874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как вы думаете,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ещё правила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слов?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6439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ки, мал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чик, чайка,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об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яснил, под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6439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-чик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-ка,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-яснил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-езд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71750"/>
            <a:ext cx="6715172" cy="22159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Мягкий, твёрдый знак и букву Й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слога отрывать не смей.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72518" cy="20288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Буквы  Ь, </a:t>
            </a:r>
            <a:r>
              <a:rPr lang="ru-RU" sz="6000" dirty="0" err="1" smtClean="0">
                <a:solidFill>
                  <a:srgbClr val="FF0000"/>
                </a:solidFill>
              </a:rPr>
              <a:t>ъ</a:t>
            </a:r>
            <a:r>
              <a:rPr lang="ru-RU" sz="5300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Й  нельзя отрывать от предыдущего слога.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6"/>
            <a:ext cx="671517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бед,         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84"/>
            <a:ext cx="6000792" cy="2831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Аня слога два,               Переносить его нельзя.           Одну букву оторвёшь-                    И в ловушку попадешь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Одну букву нельзя оставлять на строчке или переносить на другую строку.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len\Desktop\схемы\шаблоны мои\русский язык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60735"/>
            <a:ext cx="5253038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3038" y="1210867"/>
            <a:ext cx="7639050" cy="592931"/>
            <a:chOff x="198966" y="1613744"/>
            <a:chExt cx="509311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8966" y="1613744"/>
              <a:ext cx="5093114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9600" dirty="0">
                  <a:latin typeface="Propisi" pitchFamily="2" charset="0"/>
                </a:rPr>
                <a:t>б  в  о   </a:t>
              </a:r>
              <a:r>
                <a:rPr lang="ru-RU" sz="9600" dirty="0" err="1">
                  <a:latin typeface="Propisi" pitchFamily="2" charset="0"/>
                </a:rPr>
                <a:t>бво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вбо</a:t>
              </a:r>
              <a:endParaRPr lang="ru-RU" sz="9600" dirty="0">
                <a:latin typeface="Propisi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51887" y="1965252"/>
              <a:ext cx="4248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51887" y="2361297"/>
              <a:ext cx="4248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1" y="2015728"/>
            <a:ext cx="10188575" cy="594122"/>
            <a:chOff x="251520" y="1617701"/>
            <a:chExt cx="4248472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3674" y="1617701"/>
              <a:ext cx="3965814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9600" dirty="0" err="1">
                  <a:latin typeface="Propisi" pitchFamily="2" charset="0"/>
                </a:rPr>
                <a:t>воб</a:t>
              </a:r>
              <a:r>
                <a:rPr lang="ru-RU" sz="9600" dirty="0">
                  <a:latin typeface="Propisi" pitchFamily="2" charset="0"/>
                </a:rPr>
                <a:t>   </a:t>
              </a:r>
              <a:r>
                <a:rPr lang="ru-RU" sz="9600" dirty="0" err="1">
                  <a:latin typeface="Propisi" pitchFamily="2" charset="0"/>
                </a:rPr>
                <a:t>бов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овб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обв</a:t>
              </a:r>
              <a:endParaRPr lang="ru-RU" sz="9600" dirty="0">
                <a:latin typeface="Propisi" pitchFamily="2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1965331"/>
              <a:ext cx="42484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0" y="2360582"/>
              <a:ext cx="42484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173" name="Прямоугольник 16"/>
          <p:cNvSpPr>
            <a:spLocks noChangeArrowheads="1"/>
          </p:cNvSpPr>
          <p:nvPr/>
        </p:nvSpPr>
        <p:spPr bwMode="auto">
          <a:xfrm>
            <a:off x="228600" y="2961085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Какой одинаковый звук в словах: ослик, волк, бобёр?</a:t>
            </a:r>
          </a:p>
        </p:txBody>
      </p:sp>
      <p:sp>
        <p:nvSpPr>
          <p:cNvPr id="7174" name="Прямоугольник 20"/>
          <p:cNvSpPr>
            <a:spLocks noChangeArrowheads="1"/>
          </p:cNvSpPr>
          <p:nvPr/>
        </p:nvSpPr>
        <p:spPr bwMode="auto">
          <a:xfrm>
            <a:off x="-17463" y="5143500"/>
            <a:ext cx="9161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Давайте вспомним как пишется строчная буква о и строчные буквы б и в.</a:t>
            </a:r>
          </a:p>
        </p:txBody>
      </p:sp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638" y="2015728"/>
            <a:ext cx="1276350" cy="717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Рисунок 22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0638" y="300038"/>
            <a:ext cx="1276350" cy="717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0639" y="1114425"/>
            <a:ext cx="1265237" cy="785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8" name="Picture 2" descr="F:\ОФОРМЛЕНИЕ\Клипарты\животные\a9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88" y="3373042"/>
            <a:ext cx="919162" cy="15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 descr="F:\ОФОРМЛЕНИЕ\Клипарты\животные\4a8228c40701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9" y="3380185"/>
            <a:ext cx="2403475" cy="14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 descr="F:\ОФОРМЛЕНИЕ\Клипарты\животные\a7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500438"/>
            <a:ext cx="3082925" cy="14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Пчелёнок.g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4282" y="1785932"/>
            <a:ext cx="2500331" cy="3125414"/>
          </a:xfrm>
          <a:prstGeom prst="rect">
            <a:avLst/>
          </a:prstGeom>
        </p:spPr>
      </p:pic>
      <p:sp>
        <p:nvSpPr>
          <p:cNvPr id="88" name="Выноска-облако 87"/>
          <p:cNvSpPr/>
          <p:nvPr/>
        </p:nvSpPr>
        <p:spPr>
          <a:xfrm>
            <a:off x="1643042" y="214296"/>
            <a:ext cx="3786214" cy="1857388"/>
          </a:xfrm>
          <a:prstGeom prst="cloudCallout">
            <a:avLst>
              <a:gd name="adj1" fmla="val -37224"/>
              <a:gd name="adj2" fmla="val 6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3214678" y="642924"/>
            <a:ext cx="144780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3857620" y="1000114"/>
            <a:ext cx="60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  <a:latin typeface="Albertus Extra Bold" pitchFamily="34" charset="0"/>
              </a:rPr>
              <a:t>2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143108" y="357172"/>
            <a:ext cx="121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Е-два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9" name="Выноска-облако 88"/>
          <p:cNvSpPr/>
          <p:nvPr/>
        </p:nvSpPr>
        <p:spPr>
          <a:xfrm>
            <a:off x="4429124" y="2643188"/>
            <a:ext cx="3857652" cy="2000264"/>
          </a:xfrm>
          <a:prstGeom prst="cloudCallout">
            <a:avLst>
              <a:gd name="adj1" fmla="val -100882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ыноска-облако 89"/>
          <p:cNvSpPr/>
          <p:nvPr/>
        </p:nvSpPr>
        <p:spPr>
          <a:xfrm>
            <a:off x="5072034" y="857238"/>
            <a:ext cx="4071966" cy="1714512"/>
          </a:xfrm>
          <a:prstGeom prst="cloudCallout">
            <a:avLst>
              <a:gd name="adj1" fmla="val -113234"/>
              <a:gd name="adj2" fmla="val 7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857884" y="7858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у-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кол</a:t>
            </a: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>
            <a:off x="6215074" y="3143254"/>
            <a:ext cx="1295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786710" y="142874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0000"/>
                </a:solidFill>
                <a:latin typeface="Albertus Extra Bold" pitchFamily="34" charset="0"/>
              </a:rPr>
              <a:t>1</a:t>
            </a:r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H="1">
            <a:off x="7072330" y="1071552"/>
            <a:ext cx="1214446" cy="885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4929190" y="2928940"/>
            <a:ext cx="152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о-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пять</a:t>
            </a:r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000892" y="335756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lbertus Extra Bold" pitchFamily="34" charset="0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221" grpId="0" animBg="1"/>
      <p:bldP spid="6222" grpId="0"/>
      <p:bldP spid="6229" grpId="0"/>
      <p:bldP spid="89" grpId="0" animBg="1"/>
      <p:bldP spid="90" grpId="0" animBg="1"/>
      <p:bldP spid="6223" grpId="0"/>
      <p:bldP spid="6224" grpId="0" animBg="1"/>
      <p:bldP spid="6225" grpId="0"/>
      <p:bldP spid="6227" grpId="0" animBg="1"/>
      <p:bldP spid="6226" grpId="0"/>
      <p:bldP spid="62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9"/>
            <a:ext cx="878684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7" y="4286262"/>
            <a:ext cx="12961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52"/>
            <a:ext cx="8229600" cy="221457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касса, суббота, Анна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285998"/>
            <a:ext cx="6000792" cy="25237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-бота, Ан-на, рус-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ский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кас-са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ал-лея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длин-ный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класс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6716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2E12D4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При  переносе слов  с удвоенными согласными одну согласную оставляют на строке, а другую переносят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303609"/>
            <a:ext cx="5616575" cy="1241822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У кого глаза на рогах,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А дом на спине?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003800" y="2625329"/>
            <a:ext cx="3240088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ул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>
                <a:solidFill>
                  <a:srgbClr val="000066"/>
                </a:solidFill>
              </a:rPr>
              <a:t>тка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84168" y="2625329"/>
            <a:ext cx="862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</a:rPr>
              <a:t>/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3975498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95288" y="2625329"/>
            <a:ext cx="4284662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ули</a:t>
            </a:r>
            <a:r>
              <a:rPr lang="ru-RU" sz="6600" b="1">
                <a:solidFill>
                  <a:srgbClr val="0000FF"/>
                </a:solidFill>
              </a:rPr>
              <a:t>т</a:t>
            </a:r>
            <a:r>
              <a:rPr lang="ru-RU" sz="6600" b="1">
                <a:solidFill>
                  <a:srgbClr val="000066"/>
                </a:solidFill>
              </a:rPr>
              <a:t>-</a:t>
            </a:r>
            <a:r>
              <a:rPr lang="ru-RU" sz="6600" b="1">
                <a:solidFill>
                  <a:srgbClr val="0000FF"/>
                </a:solidFill>
              </a:rPr>
              <a:t>к</a:t>
            </a:r>
            <a:r>
              <a:rPr lang="ru-RU" sz="66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 rot="-5400000">
            <a:off x="900510" y="2390379"/>
            <a:ext cx="864394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800000"/>
                </a:solidFill>
              </a:rPr>
              <a:t>(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0" y="3868341"/>
            <a:ext cx="9144000" cy="1372683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3200" b="1">
                <a:solidFill>
                  <a:srgbClr val="800000"/>
                </a:solidFill>
              </a:rPr>
              <a:t>Запомните!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Две согласных, словно  в сказке, переносятся по-братски!</a:t>
            </a:r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03610"/>
            <a:ext cx="2519362" cy="14728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/>
      <p:bldP spid="78854" grpId="0" animBg="1"/>
      <p:bldP spid="78855" grpId="0" animBg="1"/>
      <p:bldP spid="78856" grpId="0"/>
      <p:bldP spid="788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3838" y="1146572"/>
          <a:ext cx="8693150" cy="2926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6575"/>
                <a:gridCol w="4346575"/>
              </a:tblGrid>
              <a:tr h="388683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МОЖНО</a:t>
                      </a:r>
                      <a:endParaRPr lang="ru-RU" sz="2100" b="1" dirty="0"/>
                    </a:p>
                  </a:txBody>
                  <a:tcPr marL="91447" marR="91447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smtClean="0"/>
                        <a:t>НЕЛЬЗЯ</a:t>
                      </a:r>
                      <a:endParaRPr lang="ru-RU" sz="2100" b="1" dirty="0"/>
                    </a:p>
                  </a:txBody>
                  <a:tcPr marL="91447" marR="91447" marT="34295" marB="34295"/>
                </a:tc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ра-дио</a:t>
                      </a:r>
                      <a:r>
                        <a:rPr lang="ru-RU" sz="2400" dirty="0" smtClean="0"/>
                        <a:t>, ого-род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о-город, ради-о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02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паль-чик,</a:t>
                      </a:r>
                      <a:r>
                        <a:rPr lang="ru-RU" sz="2400" baseline="0" dirty="0" smtClean="0"/>
                        <a:t> чай-ник, </a:t>
                      </a:r>
                      <a:r>
                        <a:rPr lang="ru-RU" sz="2400" baseline="0" dirty="0" err="1" smtClean="0"/>
                        <a:t>подъ-езд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пал-</a:t>
                      </a:r>
                      <a:r>
                        <a:rPr lang="ru-RU" sz="2400" dirty="0" err="1" smtClean="0"/>
                        <a:t>ьчик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ча-йник</a:t>
                      </a:r>
                      <a:r>
                        <a:rPr lang="ru-RU" sz="2400" dirty="0" smtClean="0"/>
                        <a:t>,</a:t>
                      </a:r>
                    </a:p>
                    <a:p>
                      <a:pPr algn="ctr"/>
                      <a:r>
                        <a:rPr lang="ru-RU" sz="2400" dirty="0" smtClean="0"/>
                        <a:t>под-</a:t>
                      </a:r>
                      <a:r>
                        <a:rPr lang="ru-RU" sz="2400" dirty="0" err="1" smtClean="0"/>
                        <a:t>ъезд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раз-лив, под-писать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ра</a:t>
                      </a:r>
                      <a:r>
                        <a:rPr lang="ru-RU" sz="2400" dirty="0" smtClean="0"/>
                        <a:t>-злив, </a:t>
                      </a:r>
                      <a:r>
                        <a:rPr lang="ru-RU" sz="2400" dirty="0" err="1" smtClean="0"/>
                        <a:t>по-дписать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при-крепить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прик-репить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кас</a:t>
                      </a:r>
                      <a:r>
                        <a:rPr lang="ru-RU" sz="2400" dirty="0" smtClean="0"/>
                        <a:t>-сир, </a:t>
                      </a:r>
                      <a:r>
                        <a:rPr lang="ru-RU" sz="2400" dirty="0" err="1" smtClean="0"/>
                        <a:t>груп</a:t>
                      </a:r>
                      <a:r>
                        <a:rPr lang="ru-RU" sz="2400" dirty="0" smtClean="0"/>
                        <a:t>-па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ка-</a:t>
                      </a:r>
                      <a:r>
                        <a:rPr lang="ru-RU" sz="2400" dirty="0" err="1" smtClean="0"/>
                        <a:t>ссир</a:t>
                      </a:r>
                      <a:r>
                        <a:rPr lang="ru-RU" sz="2400" dirty="0" smtClean="0"/>
                        <a:t>, касс-</a:t>
                      </a:r>
                      <a:r>
                        <a:rPr lang="ru-RU" sz="2400" dirty="0" err="1" smtClean="0"/>
                        <a:t>ир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7814" y="346249"/>
            <a:ext cx="74334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переноса слов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05350" y="1952625"/>
            <a:ext cx="3538538" cy="2030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ОФОРМЛЕНИЕ\смайлики\2145884-bcc18b07d231812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800" y="4058841"/>
            <a:ext cx="1936750" cy="10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3" descr="F:\ОФОРМЛЕНИЕ\смайлики\2371370-5df49a6e2469941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9" y="3982641"/>
            <a:ext cx="1366837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file"/>
          </p:cNvPr>
          <p:cNvSpPr/>
          <p:nvPr/>
        </p:nvSpPr>
        <p:spPr>
          <a:xfrm>
            <a:off x="8177676" y="4356480"/>
            <a:ext cx="671806" cy="53720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41" y="771550"/>
            <a:ext cx="803240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971551" y="2356248"/>
            <a:ext cx="7129463" cy="6488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На уроке я узнал …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971551" y="3112294"/>
            <a:ext cx="7129463" cy="6488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На уроке я научился …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971551" y="3868341"/>
            <a:ext cx="7129463" cy="6488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Самым трудным на уроке было …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3563888" y="411511"/>
            <a:ext cx="2088232" cy="3240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РЕФЛЕКСИЯ</a:t>
            </a:r>
          </a:p>
        </p:txBody>
      </p:sp>
      <p:pic>
        <p:nvPicPr>
          <p:cNvPr id="24585" name="Picture 9" descr="ButtonCry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19" y="2321124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ButtonCry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07" y="3112294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ButtonCry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19" y="3867150"/>
            <a:ext cx="839788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717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21.jpg"/>
          <p:cNvPicPr>
            <a:picLocks noChangeAspect="1"/>
          </p:cNvPicPr>
          <p:nvPr/>
        </p:nvPicPr>
        <p:blipFill>
          <a:blip r:embed="rId3"/>
          <a:srcRect t="10257" b="7693"/>
          <a:stretch>
            <a:fillRect/>
          </a:stretch>
        </p:blipFill>
        <p:spPr>
          <a:xfrm>
            <a:off x="-21432" y="0"/>
            <a:ext cx="9144000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9058" y="785800"/>
            <a:ext cx="1214446" cy="13573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500048"/>
            <a:ext cx="4643470" cy="13234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643998" cy="38576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В . РОНА      ЗА . Ц    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В . Р . БЕЙ     П . ТУХ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" name="Рисунок 2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14624"/>
            <a:ext cx="2295288" cy="2428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42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572398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86844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287306" y="114219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43770" y="214232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29654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15868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760" b="5555"/>
          <a:stretch>
            <a:fillRect/>
          </a:stretch>
        </p:blipFill>
        <p:spPr>
          <a:xfrm>
            <a:off x="0" y="214296"/>
            <a:ext cx="9144000" cy="49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4643438" y="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357422" y="500048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286512" y="785800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ПЛЫВУТ, НЕБУ, СИНЕМУ, ПО, ОБЛАКА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ПО  СИНЕМУ  НЕБУ ПЛЫВУТ  ОБЛАКА.</a:t>
            </a:r>
            <a:endParaRPr lang="ru-RU" sz="6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219" b="3906"/>
          <a:stretch>
            <a:fillRect/>
          </a:stretch>
        </p:blipFill>
        <p:spPr>
          <a:xfrm>
            <a:off x="1" y="0"/>
            <a:ext cx="9144030" cy="51435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85720" y="214296"/>
            <a:ext cx="857256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 синему  небу плывут об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1475</TotalTime>
  <Words>350</Words>
  <Application>Microsoft Office PowerPoint</Application>
  <PresentationFormat>Экран (16:9)</PresentationFormat>
  <Paragraphs>86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Модульная</vt:lpstr>
      <vt:lpstr>Презентация PowerPoint</vt:lpstr>
      <vt:lpstr>Девиз урока: «Наблюдаю ,замечаю, размышляю,  делаю выводы.» </vt:lpstr>
      <vt:lpstr>Презентация PowerPoint</vt:lpstr>
      <vt:lpstr>Презентация PowerPoint</vt:lpstr>
      <vt:lpstr>В . РОНА      ЗА . Ц     В . Р . БЕЙ     П . ТУХ </vt:lpstr>
      <vt:lpstr>Презентация PowerPoint</vt:lpstr>
      <vt:lpstr>ПЛЫВУТ, НЕБУ, СИНЕМУ, ПО, ОБЛАКА</vt:lpstr>
      <vt:lpstr>ПО  СИНЕМУ  НЕБУ ПЛЫВУТ  ОБЛАКА.</vt:lpstr>
      <vt:lpstr>Презентация PowerPoint</vt:lpstr>
      <vt:lpstr>Презентация PowerPoint</vt:lpstr>
      <vt:lpstr>ПЕРЕНОС  СЛОВ </vt:lpstr>
      <vt:lpstr>Цель урока: </vt:lpstr>
      <vt:lpstr>Презентация PowerPoint</vt:lpstr>
      <vt:lpstr>Презентация PowerPoint</vt:lpstr>
      <vt:lpstr>1 правило: Слово переносится по слогам. </vt:lpstr>
      <vt:lpstr>Презентация PowerPoint</vt:lpstr>
      <vt:lpstr>По  синему  небу плывут  об- лака.</vt:lpstr>
      <vt:lpstr>Презентация PowerPoint</vt:lpstr>
      <vt:lpstr>Презентация PowerPoint</vt:lpstr>
      <vt:lpstr>Разделить слова для переноса:   ручей, пень, лес.</vt:lpstr>
      <vt:lpstr>Презентация PowerPoint</vt:lpstr>
      <vt:lpstr>2 правило: Слова из одного слога не переносятся.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3 правило: Буквы  Ь, ъ, Й  нельзя отрывать от предыдущего слога.</vt:lpstr>
      <vt:lpstr>Презентация PowerPoint</vt:lpstr>
      <vt:lpstr>4 правило: Одну букву нельзя оставлять на строчке или переносить на другую строку.  </vt:lpstr>
      <vt:lpstr>Презентация PowerPoint</vt:lpstr>
      <vt:lpstr>Презентация PowerPoint</vt:lpstr>
      <vt:lpstr>касса, суббота, Анна</vt:lpstr>
      <vt:lpstr>5 правило:  При  переносе слов  с удвоенными согласными одну согласную оставляют на строке, а другую переносят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Admin</cp:lastModifiedBy>
  <cp:revision>171</cp:revision>
  <dcterms:created xsi:type="dcterms:W3CDTF">2009-07-24T22:36:39Z</dcterms:created>
  <dcterms:modified xsi:type="dcterms:W3CDTF">2015-11-30T12:31:34Z</dcterms:modified>
</cp:coreProperties>
</file>