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2808311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Comic Sans MS" pitchFamily="66" charset="0"/>
              </a:rPr>
              <a:t>If you run after two hares, you will catch neither</a:t>
            </a:r>
            <a:endParaRPr lang="ru-RU" sz="4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Conditionals</a:t>
            </a:r>
            <a:endParaRPr lang="ru-RU" sz="8000" dirty="0">
              <a:solidFill>
                <a:schemeClr val="accent4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Conditionals: type 0</a:t>
            </a:r>
            <a:b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Придаточные предложения условия (тип «0»)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51520" y="2174875"/>
            <a:ext cx="8424936" cy="82207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описывают законы природы, общие истины, общеизвестные факты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3429000"/>
          <a:ext cx="8424936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If</a:t>
                      </a:r>
                      <a:r>
                        <a:rPr lang="en-US" sz="4400" baseline="0" dirty="0" smtClean="0"/>
                        <a:t> -clause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Main clause</a:t>
                      </a:r>
                      <a:endParaRPr lang="ru-RU" sz="44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rgbClr val="00B050"/>
                          </a:solidFill>
                        </a:rPr>
                        <a:t>If</a:t>
                      </a:r>
                      <a:r>
                        <a:rPr lang="en-US" sz="4400" baseline="0" dirty="0" smtClean="0"/>
                        <a:t> + </a:t>
                      </a:r>
                      <a:r>
                        <a:rPr lang="en-US" sz="4400" b="1" baseline="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r>
                        <a:rPr lang="en-US" sz="4400" baseline="0" dirty="0" smtClean="0"/>
                        <a:t> + </a:t>
                      </a:r>
                      <a:r>
                        <a:rPr lang="en-US" sz="4400" b="1" baseline="0" dirty="0" smtClean="0">
                          <a:solidFill>
                            <a:srgbClr val="002060"/>
                          </a:solidFill>
                        </a:rPr>
                        <a:t>V/Vs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baseline="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r>
                        <a:rPr lang="en-US" sz="4400" baseline="0" dirty="0" smtClean="0"/>
                        <a:t> + </a:t>
                      </a:r>
                      <a:r>
                        <a:rPr lang="en-US" sz="4400" b="1" baseline="0" dirty="0" smtClean="0">
                          <a:solidFill>
                            <a:srgbClr val="002060"/>
                          </a:solidFill>
                        </a:rPr>
                        <a:t>V/Vs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If</a:t>
                      </a:r>
                      <a:r>
                        <a:rPr lang="en-US" sz="3200" dirty="0" smtClean="0"/>
                        <a:t> 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</a:rPr>
                        <a:t>it 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rains                          </a:t>
                      </a:r>
                      <a:r>
                        <a:rPr lang="en-US" sz="54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ru-RU" sz="5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3200" b="0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roads</a:t>
                      </a:r>
                      <a:r>
                        <a:rPr lang="en-US" sz="3200" b="0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3200" b="1" i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get</a:t>
                      </a:r>
                      <a:r>
                        <a:rPr lang="en-US" sz="3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ctr"/>
                      <a:r>
                        <a:rPr lang="en-US" sz="3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slippery and dangerous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Conditionals: type 1</a:t>
            </a:r>
            <a:b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Придаточные предложения условия (тип «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1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»)</a:t>
            </a:r>
            <a:endParaRPr lang="ru-RU" dirty="0"/>
          </a:p>
        </p:txBody>
      </p:sp>
      <p:sp>
        <p:nvSpPr>
          <p:cNvPr id="5" name="Содержимое 3"/>
          <p:cNvSpPr>
            <a:spLocks noGrp="1"/>
          </p:cNvSpPr>
          <p:nvPr>
            <p:ph sz="half" idx="4294967295"/>
          </p:nvPr>
        </p:nvSpPr>
        <p:spPr>
          <a:xfrm>
            <a:off x="251520" y="2174875"/>
            <a:ext cx="8424936" cy="822077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описывают реальную или очень вероятную ситуацию в настоящем или будущем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3356992"/>
          <a:ext cx="8424936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If</a:t>
                      </a:r>
                      <a:r>
                        <a:rPr lang="en-US" sz="4400" baseline="0" dirty="0" smtClean="0"/>
                        <a:t> -clause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Main clause</a:t>
                      </a:r>
                      <a:endParaRPr lang="ru-RU" sz="4400" dirty="0"/>
                    </a:p>
                  </a:txBody>
                  <a:tcPr/>
                </a:tc>
              </a:tr>
              <a:tr h="750168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rgbClr val="00B050"/>
                          </a:solidFill>
                        </a:rPr>
                        <a:t>If</a:t>
                      </a:r>
                      <a:r>
                        <a:rPr lang="en-US" sz="4400" baseline="0" dirty="0" smtClean="0"/>
                        <a:t> + </a:t>
                      </a:r>
                      <a:r>
                        <a:rPr lang="en-US" sz="4400" b="1" baseline="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r>
                        <a:rPr lang="en-US" sz="4400" baseline="0" dirty="0" smtClean="0"/>
                        <a:t> + </a:t>
                      </a:r>
                      <a:r>
                        <a:rPr lang="en-US" sz="4400" b="1" baseline="0" dirty="0" smtClean="0">
                          <a:solidFill>
                            <a:srgbClr val="002060"/>
                          </a:solidFill>
                        </a:rPr>
                        <a:t>V/Vs</a:t>
                      </a:r>
                      <a:endParaRPr lang="ru-RU" sz="4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baseline="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r>
                        <a:rPr lang="en-US" sz="4400" baseline="0" dirty="0" smtClean="0"/>
                        <a:t> + </a:t>
                      </a:r>
                      <a:r>
                        <a:rPr lang="en-US" sz="4400" b="1" baseline="0" dirty="0" smtClean="0">
                          <a:solidFill>
                            <a:srgbClr val="002060"/>
                          </a:solidFill>
                        </a:rPr>
                        <a:t>will + V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solidFill>
                            <a:srgbClr val="00B050"/>
                          </a:solidFill>
                        </a:rPr>
                        <a:t>If</a:t>
                      </a:r>
                      <a:r>
                        <a:rPr lang="en-US" sz="4400" dirty="0" smtClean="0">
                          <a:solidFill>
                            <a:srgbClr val="C00000"/>
                          </a:solidFill>
                        </a:rPr>
                        <a:t> she </a:t>
                      </a:r>
                      <a:r>
                        <a:rPr lang="en-US" sz="4400" dirty="0" smtClean="0">
                          <a:solidFill>
                            <a:srgbClr val="002060"/>
                          </a:solidFill>
                        </a:rPr>
                        <a:t>does</a:t>
                      </a:r>
                      <a:r>
                        <a:rPr lang="en-US" sz="4400" dirty="0" smtClean="0"/>
                        <a:t> well at the interview,</a:t>
                      </a:r>
                      <a:endParaRPr lang="ru-RU" sz="4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00B050"/>
                          </a:solidFill>
                        </a:rPr>
                        <a:t>she</a:t>
                      </a:r>
                      <a:r>
                        <a:rPr lang="en-US" sz="4400" dirty="0" smtClean="0"/>
                        <a:t> </a:t>
                      </a:r>
                      <a:r>
                        <a:rPr lang="en-US" sz="4400" dirty="0" smtClean="0">
                          <a:solidFill>
                            <a:srgbClr val="002060"/>
                          </a:solidFill>
                        </a:rPr>
                        <a:t>will</a:t>
                      </a:r>
                      <a:r>
                        <a:rPr lang="en-US" sz="4400" dirty="0" smtClean="0"/>
                        <a:t> </a:t>
                      </a:r>
                      <a:r>
                        <a:rPr lang="en-US" sz="4400" dirty="0" smtClean="0">
                          <a:solidFill>
                            <a:srgbClr val="002060"/>
                          </a:solidFill>
                        </a:rPr>
                        <a:t>get</a:t>
                      </a:r>
                      <a:r>
                        <a:rPr lang="en-US" sz="4400" dirty="0" smtClean="0"/>
                        <a:t> the job</a:t>
                      </a:r>
                      <a:endParaRPr lang="ru-RU" sz="4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Conditionals: type 2</a:t>
            </a:r>
            <a:b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Придаточные предложения условия (тип «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2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»)</a:t>
            </a:r>
            <a:endParaRPr lang="ru-RU" dirty="0"/>
          </a:p>
        </p:txBody>
      </p:sp>
      <p:sp>
        <p:nvSpPr>
          <p:cNvPr id="5" name="Содержимое 3"/>
          <p:cNvSpPr>
            <a:spLocks noGrp="1"/>
          </p:cNvSpPr>
          <p:nvPr>
            <p:ph sz="half" idx="4294967295"/>
          </p:nvPr>
        </p:nvSpPr>
        <p:spPr>
          <a:xfrm>
            <a:off x="251520" y="2204864"/>
            <a:ext cx="8424936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описывают воображаемую или маловероятную ситуацию в насторящем или будущем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3212976"/>
          <a:ext cx="878497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4"/>
                <a:gridCol w="3888432"/>
              </a:tblGrid>
              <a:tr h="75140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If</a:t>
                      </a:r>
                      <a:r>
                        <a:rPr lang="en-US" sz="4400" baseline="0" dirty="0" smtClean="0"/>
                        <a:t> -clause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Main clause</a:t>
                      </a:r>
                      <a:endParaRPr lang="ru-RU" sz="4400" dirty="0"/>
                    </a:p>
                  </a:txBody>
                  <a:tcPr/>
                </a:tc>
              </a:tr>
              <a:tr h="75016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B050"/>
                          </a:solidFill>
                        </a:rPr>
                        <a:t>If</a:t>
                      </a:r>
                      <a:r>
                        <a:rPr lang="en-US" sz="3600" baseline="0" dirty="0" smtClean="0"/>
                        <a:t> + </a:t>
                      </a:r>
                      <a:r>
                        <a:rPr lang="en-US" sz="3600" b="1" baseline="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r>
                        <a:rPr lang="en-US" sz="3600" baseline="0" dirty="0" smtClean="0"/>
                        <a:t> + </a:t>
                      </a:r>
                      <a:r>
                        <a:rPr lang="en-US" sz="3600" b="1" baseline="0" dirty="0" smtClean="0">
                          <a:solidFill>
                            <a:srgbClr val="002060"/>
                          </a:solidFill>
                        </a:rPr>
                        <a:t>V</a:t>
                      </a:r>
                      <a:r>
                        <a:rPr lang="ru-RU" sz="2400" b="1" baseline="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r>
                        <a:rPr lang="ru-RU" sz="3600" b="1" baseline="0" dirty="0" smtClean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en-US" sz="3600" b="1" baseline="0" dirty="0" smtClean="0">
                          <a:solidFill>
                            <a:srgbClr val="002060"/>
                          </a:solidFill>
                        </a:rPr>
                        <a:t>was(were)V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</a:rPr>
                        <a:t>ing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baseline="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r>
                        <a:rPr lang="en-US" sz="3600" baseline="0" dirty="0" smtClean="0"/>
                        <a:t> + </a:t>
                      </a:r>
                      <a:r>
                        <a:rPr lang="en-US" sz="3600" b="1" baseline="0" dirty="0" smtClean="0">
                          <a:solidFill>
                            <a:srgbClr val="002060"/>
                          </a:solidFill>
                        </a:rPr>
                        <a:t>would + inf.     </a:t>
                      </a:r>
                    </a:p>
                    <a:p>
                      <a:pPr algn="l"/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</a:rPr>
                        <a:t>            (could/might)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4126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solidFill>
                            <a:srgbClr val="00B050"/>
                          </a:solidFill>
                        </a:rPr>
                        <a:t>If</a:t>
                      </a:r>
                      <a:r>
                        <a:rPr lang="en-US" sz="4400" dirty="0" smtClean="0">
                          <a:solidFill>
                            <a:srgbClr val="C00000"/>
                          </a:solidFill>
                        </a:rPr>
                        <a:t> I </a:t>
                      </a:r>
                      <a:r>
                        <a:rPr lang="en-US" sz="4400" dirty="0" smtClean="0">
                          <a:solidFill>
                            <a:srgbClr val="002060"/>
                          </a:solidFill>
                        </a:rPr>
                        <a:t>had</a:t>
                      </a:r>
                      <a:r>
                        <a:rPr lang="en-US" sz="4400" dirty="0" smtClean="0"/>
                        <a:t> a good voice,</a:t>
                      </a:r>
                      <a:endParaRPr lang="ru-RU" sz="4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rgbClr val="00B050"/>
                          </a:solidFill>
                        </a:rPr>
                        <a:t>I</a:t>
                      </a:r>
                      <a:r>
                        <a:rPr lang="en-US" sz="4400" dirty="0" smtClean="0"/>
                        <a:t> </a:t>
                      </a:r>
                      <a:r>
                        <a:rPr lang="en-US" sz="4400" dirty="0" smtClean="0">
                          <a:solidFill>
                            <a:srgbClr val="002060"/>
                          </a:solidFill>
                        </a:rPr>
                        <a:t>would</a:t>
                      </a:r>
                      <a:r>
                        <a:rPr lang="en-US" sz="4400" dirty="0" smtClean="0"/>
                        <a:t> </a:t>
                      </a:r>
                      <a:r>
                        <a:rPr lang="en-US" sz="4400" dirty="0" smtClean="0">
                          <a:solidFill>
                            <a:srgbClr val="002060"/>
                          </a:solidFill>
                        </a:rPr>
                        <a:t>become</a:t>
                      </a:r>
                      <a:r>
                        <a:rPr lang="en-US" sz="4400" dirty="0" smtClean="0"/>
                        <a:t> a singer</a:t>
                      </a:r>
                      <a:endParaRPr lang="ru-RU" sz="4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Conditionals: type 3</a:t>
            </a:r>
            <a:b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Придаточные предложения условия (тип «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3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»)</a:t>
            </a:r>
            <a:endParaRPr lang="ru-RU" dirty="0"/>
          </a:p>
        </p:txBody>
      </p:sp>
      <p:sp>
        <p:nvSpPr>
          <p:cNvPr id="5" name="Содержимое 3"/>
          <p:cNvSpPr>
            <a:spLocks noGrp="1"/>
          </p:cNvSpPr>
          <p:nvPr>
            <p:ph sz="half" idx="4294967295"/>
          </p:nvPr>
        </p:nvSpPr>
        <p:spPr>
          <a:xfrm>
            <a:off x="251520" y="2204864"/>
            <a:ext cx="8424936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воображаемая ситуация в прошлом, сожаление о том, что не случилось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3212976"/>
          <a:ext cx="8784976" cy="3180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608512"/>
              </a:tblGrid>
              <a:tr h="75140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If</a:t>
                      </a:r>
                      <a:r>
                        <a:rPr lang="en-US" sz="4400" baseline="0" dirty="0" smtClean="0"/>
                        <a:t> -clause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Main clause</a:t>
                      </a:r>
                      <a:endParaRPr lang="ru-RU" sz="4400" dirty="0"/>
                    </a:p>
                  </a:txBody>
                  <a:tcPr/>
                </a:tc>
              </a:tr>
              <a:tr h="75016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B050"/>
                          </a:solidFill>
                        </a:rPr>
                        <a:t>If</a:t>
                      </a:r>
                      <a:r>
                        <a:rPr lang="en-US" sz="3600" baseline="0" dirty="0" smtClean="0"/>
                        <a:t> + </a:t>
                      </a:r>
                      <a:r>
                        <a:rPr lang="en-US" sz="3600" b="1" baseline="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r>
                        <a:rPr lang="en-US" sz="3600" baseline="0" dirty="0" smtClean="0"/>
                        <a:t> + </a:t>
                      </a:r>
                      <a:r>
                        <a:rPr lang="en-US" sz="3600" b="1" baseline="0" dirty="0" smtClean="0">
                          <a:solidFill>
                            <a:srgbClr val="002060"/>
                          </a:solidFill>
                        </a:rPr>
                        <a:t>had V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baseline="0" dirty="0" smtClean="0">
                          <a:solidFill>
                            <a:srgbClr val="C00000"/>
                          </a:solidFill>
                        </a:rPr>
                        <a:t>S</a:t>
                      </a:r>
                      <a:r>
                        <a:rPr lang="en-US" sz="3600" baseline="0" dirty="0" smtClean="0"/>
                        <a:t> + </a:t>
                      </a:r>
                      <a:r>
                        <a:rPr lang="en-US" sz="3600" b="1" baseline="0" dirty="0" smtClean="0">
                          <a:solidFill>
                            <a:srgbClr val="002060"/>
                          </a:solidFill>
                        </a:rPr>
                        <a:t>would + Pefrect inf.     </a:t>
                      </a:r>
                    </a:p>
                    <a:p>
                      <a:pPr algn="l"/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</a:rPr>
                        <a:t>        (could/might)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4126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00B050"/>
                          </a:solidFill>
                        </a:rPr>
                        <a:t>If</a:t>
                      </a:r>
                      <a:r>
                        <a:rPr lang="en-US" sz="4000" dirty="0" smtClean="0">
                          <a:solidFill>
                            <a:srgbClr val="C00000"/>
                          </a:solidFill>
                        </a:rPr>
                        <a:t> I </a:t>
                      </a:r>
                      <a:r>
                        <a:rPr lang="en-US" sz="4000" dirty="0" smtClean="0">
                          <a:solidFill>
                            <a:srgbClr val="002060"/>
                          </a:solidFill>
                        </a:rPr>
                        <a:t>had</a:t>
                      </a:r>
                      <a:r>
                        <a:rPr lang="en-US" sz="4000" dirty="0" smtClean="0"/>
                        <a:t> </a:t>
                      </a:r>
                      <a:r>
                        <a:rPr lang="en-US" sz="4000" dirty="0" smtClean="0">
                          <a:solidFill>
                            <a:srgbClr val="002060"/>
                          </a:solidFill>
                        </a:rPr>
                        <a:t>studied</a:t>
                      </a:r>
                      <a:r>
                        <a:rPr lang="en-US" sz="40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40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harder,</a:t>
                      </a:r>
                      <a:endParaRPr lang="ru-RU" sz="4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B050"/>
                          </a:solidFill>
                        </a:rPr>
                        <a:t>I</a:t>
                      </a:r>
                      <a:r>
                        <a:rPr lang="en-US" sz="4000" dirty="0" smtClean="0"/>
                        <a:t> </a:t>
                      </a:r>
                      <a:r>
                        <a:rPr lang="en-US" sz="4000" dirty="0" smtClean="0">
                          <a:solidFill>
                            <a:srgbClr val="002060"/>
                          </a:solidFill>
                        </a:rPr>
                        <a:t>would have passed</a:t>
                      </a:r>
                      <a:r>
                        <a:rPr lang="en-US" sz="4000" baseline="0" dirty="0" smtClean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exams</a:t>
                      </a:r>
                      <a:endParaRPr lang="ru-RU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User\YandexDisk\Скриншоты\2015-04-05 14-46-19 Скриншот экран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84784"/>
            <a:ext cx="5328592" cy="51919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Match the sentence with the description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4"/>
          </p:nvPr>
        </p:nvSpPr>
        <p:spPr>
          <a:xfrm>
            <a:off x="5580112" y="1484784"/>
            <a:ext cx="3384376" cy="5184576"/>
          </a:xfrm>
        </p:spPr>
        <p:txBody>
          <a:bodyPr/>
          <a:lstStyle/>
          <a:p>
            <a:r>
              <a:rPr lang="en-US" dirty="0" smtClean="0"/>
              <a:t>An imaginary situation in the present / future</a:t>
            </a:r>
          </a:p>
          <a:p>
            <a:endParaRPr lang="en-US" dirty="0" smtClean="0"/>
          </a:p>
          <a:p>
            <a:r>
              <a:rPr lang="en-US" dirty="0" smtClean="0"/>
              <a:t>An impossible situation or regret about the past</a:t>
            </a:r>
          </a:p>
          <a:p>
            <a:endParaRPr lang="en-US" dirty="0" smtClean="0"/>
          </a:p>
          <a:p>
            <a:r>
              <a:rPr lang="en-US" dirty="0" smtClean="0"/>
              <a:t>A real possibility in the present / future</a:t>
            </a:r>
          </a:p>
          <a:p>
            <a:endParaRPr lang="en-US" dirty="0" smtClean="0"/>
          </a:p>
          <a:p>
            <a:r>
              <a:rPr lang="en-US" dirty="0" smtClean="0"/>
              <a:t>A general truth or fact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683568" y="2060848"/>
            <a:ext cx="4968552" cy="3744416"/>
          </a:xfrm>
          <a:prstGeom prst="straightConnector1">
            <a:avLst/>
          </a:prstGeom>
          <a:ln w="31750" cmpd="sng">
            <a:solidFill>
              <a:schemeClr val="accent4">
                <a:lumMod val="75000"/>
              </a:schemeClr>
            </a:solidFill>
            <a:round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059832" y="1988840"/>
            <a:ext cx="2592288" cy="252028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539552" y="1772816"/>
            <a:ext cx="5112568" cy="2664296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2987824" y="2996952"/>
            <a:ext cx="2664296" cy="1440160"/>
          </a:xfrm>
          <a:prstGeom prst="straightConnector1">
            <a:avLst/>
          </a:prstGeom>
          <a:ln w="3175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96944" cy="423448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Conditional songs</a:t>
            </a:r>
            <a:b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http://www.youtube.com/watch?v=npuxoCb8IyY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212</Words>
  <Application>Microsoft Office PowerPoint</Application>
  <PresentationFormat>Экран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If you run after two hares, you will catch neither</vt:lpstr>
      <vt:lpstr>Conditionals</vt:lpstr>
      <vt:lpstr>Conditionals: type 0 Придаточные предложения условия (тип «0»)</vt:lpstr>
      <vt:lpstr>Conditionals: type 1 Придаточные предложения условия (тип «1»)</vt:lpstr>
      <vt:lpstr>Conditionals: type 2 Придаточные предложения условия (тип «2»)</vt:lpstr>
      <vt:lpstr>Conditionals: type 3 Придаточные предложения условия (тип «3»)</vt:lpstr>
      <vt:lpstr>Match the sentence with the description</vt:lpstr>
      <vt:lpstr>Conditional songs  http://www.youtube.com/watch?v=npuxoCb8IyY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you run after two hares, you will catch neither</dc:title>
  <dc:creator>User</dc:creator>
  <cp:lastModifiedBy>DNS</cp:lastModifiedBy>
  <cp:revision>13</cp:revision>
  <dcterms:created xsi:type="dcterms:W3CDTF">2015-04-05T10:47:15Z</dcterms:created>
  <dcterms:modified xsi:type="dcterms:W3CDTF">2020-04-20T12:13:14Z</dcterms:modified>
</cp:coreProperties>
</file>