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4" r:id="rId2"/>
    <p:sldId id="325" r:id="rId3"/>
    <p:sldId id="302" r:id="rId4"/>
    <p:sldId id="303" r:id="rId5"/>
    <p:sldId id="301" r:id="rId6"/>
    <p:sldId id="277" r:id="rId7"/>
    <p:sldId id="315" r:id="rId8"/>
    <p:sldId id="305" r:id="rId9"/>
    <p:sldId id="306" r:id="rId10"/>
    <p:sldId id="316" r:id="rId11"/>
    <p:sldId id="291" r:id="rId12"/>
    <p:sldId id="295" r:id="rId13"/>
    <p:sldId id="29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FFFF66"/>
    <a:srgbClr val="FFFF99"/>
    <a:srgbClr val="0066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 autoAdjust="0"/>
    <p:restoredTop sz="94660" autoAdjust="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D5153-FA6D-4CB6-92A9-E377D4AD00FB}" type="datetimeFigureOut">
              <a:rPr lang="ru-RU" smtClean="0"/>
              <a:pPr/>
              <a:t>пн 20.04.20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0B27-8DF4-4842-9893-DE75A4A9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93CC-3EDF-4380-B302-2D4AE654E2C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93CC-3EDF-4380-B302-2D4AE654E2C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492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C652-E02A-4FD2-95FB-0AF76E7D8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28F7-F23F-42F8-AEC1-91E41D980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06DA-CB9C-4D57-BB26-D983FDB6D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543C-D337-4DB3-8A19-73DF22708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1BA9B-1DB1-4737-829B-982BBE03D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CB76-EE51-4764-83E5-5F447DDDE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DBF9-10BB-4D87-B434-C8134F972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2FEC-DB75-4B46-9944-E4B27F389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68CF-327C-45B2-AA53-D107E2521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86B0-4224-426A-B057-BD133B318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45F9CF2B-336D-489C-B5A4-A5ABCA37B1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8125"/>
            <a:ext cx="9144000" cy="736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17/wilderweine.8/0_c5ee_75809e32_X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.liveinternet.ru/images/foto/b/3/483/1272483/f_154527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img-fotki.yandex.ru/get/3303/serg-sergeew.5/0_1ec50_5f57967f_X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11b78ac6a3e4c03e88ae4dd573fc06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quifer.ru/images/zimnii-dvorec/zimnii-dvorec-0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586.vkontakte.ru/u363172/61923339/x_ebbeff3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1/1f/Cath2russia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school.excurspb.ru/images/stories/inter/hermitage/hermitage19.jpg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Екатерина Великая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Окружающий мир 4 класс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844823"/>
            <a:ext cx="3710409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04196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539552" y="6093296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Годы правления 1762 - 1796.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572000" y="1268760"/>
            <a:ext cx="43576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Она </a:t>
            </a:r>
            <a:r>
              <a:rPr lang="ru-RU" sz="2400" dirty="0">
                <a:latin typeface="Calibri" pitchFamily="34" charset="0"/>
              </a:rPr>
              <a:t>славилась искусством управлять государством и выбирать своих приближенных. В делах она принимала за образец Петра Великого и постоянно спрашивала себя: «Как бы поступил в таком случае Петр I ?» </a:t>
            </a:r>
          </a:p>
          <a:p>
            <a:r>
              <a:rPr lang="ru-RU" sz="2400" dirty="0">
                <a:latin typeface="Calibri" pitchFamily="34" charset="0"/>
              </a:rPr>
              <a:t>Екатерина царствовала 34 года. Все это время наполнено громкими победами русских и мудрыми распоряжениями императрицы.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37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FFFF00"/>
                </a:solidFill>
              </a:rPr>
              <a:t>Задачи  правления: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0" dirty="0">
                <a:solidFill>
                  <a:schemeClr val="tx2"/>
                </a:solidFill>
              </a:rPr>
              <a:t>Нужно просвещать нацию, которой должно управлять. </a:t>
            </a:r>
          </a:p>
          <a:p>
            <a:pPr>
              <a:lnSpc>
                <a:spcPct val="90000"/>
              </a:lnSpc>
            </a:pPr>
            <a:r>
              <a:rPr lang="ru-RU" b="0" dirty="0">
                <a:solidFill>
                  <a:schemeClr val="tx2"/>
                </a:solidFill>
              </a:rPr>
              <a:t>Нужно ввести добрый порядок в государстве, поддерживать общество и заставить его соблюдать законы. </a:t>
            </a:r>
          </a:p>
          <a:p>
            <a:pPr>
              <a:lnSpc>
                <a:spcPct val="90000"/>
              </a:lnSpc>
            </a:pPr>
            <a:r>
              <a:rPr lang="ru-RU" b="0" dirty="0">
                <a:solidFill>
                  <a:schemeClr val="tx2"/>
                </a:solidFill>
              </a:rPr>
              <a:t>Нужно учредить в государстве хорошую и точную полицию. </a:t>
            </a:r>
          </a:p>
          <a:p>
            <a:pPr>
              <a:lnSpc>
                <a:spcPct val="90000"/>
              </a:lnSpc>
            </a:pPr>
            <a:r>
              <a:rPr lang="ru-RU" b="0" dirty="0">
                <a:solidFill>
                  <a:schemeClr val="tx2"/>
                </a:solidFill>
              </a:rPr>
              <a:t>Нужно способствовать расцвету государства и сделать его изобильным. </a:t>
            </a:r>
          </a:p>
          <a:p>
            <a:pPr>
              <a:lnSpc>
                <a:spcPct val="90000"/>
              </a:lnSpc>
            </a:pPr>
            <a:r>
              <a:rPr lang="ru-RU" b="0" dirty="0">
                <a:solidFill>
                  <a:schemeClr val="tx2"/>
                </a:solidFill>
              </a:rPr>
              <a:t>Нужно сделать государство грозным в самом себе и внушающим уважение соседям. </a:t>
            </a:r>
          </a:p>
          <a:p>
            <a:pPr>
              <a:lnSpc>
                <a:spcPct val="90000"/>
              </a:lnSpc>
            </a:pPr>
            <a:endParaRPr lang="ru-RU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</a:rPr>
              <a:t>Санкт-Петербург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19200"/>
            <a:ext cx="3059833" cy="5248275"/>
          </a:xfrm>
        </p:spPr>
        <p:txBody>
          <a:bodyPr/>
          <a:lstStyle/>
          <a:p>
            <a:r>
              <a:rPr lang="ru-RU" sz="2400" b="0" i="1" dirty="0">
                <a:solidFill>
                  <a:srgbClr val="000066"/>
                </a:solidFill>
              </a:rPr>
              <a:t>Санкт-Петербург  стал  самым  многолюдным  городом  Империи.</a:t>
            </a:r>
          </a:p>
          <a:p>
            <a:r>
              <a:rPr lang="ru-RU" sz="2400" b="0" i="1" dirty="0">
                <a:solidFill>
                  <a:srgbClr val="000066"/>
                </a:solidFill>
              </a:rPr>
              <a:t>На  Сенатской  площади  установлен памятник  Петру  </a:t>
            </a:r>
            <a:r>
              <a:rPr lang="en-US" sz="2400" b="0" i="1" dirty="0">
                <a:solidFill>
                  <a:srgbClr val="000066"/>
                </a:solidFill>
              </a:rPr>
              <a:t>I</a:t>
            </a:r>
            <a:r>
              <a:rPr lang="ru-RU" sz="2400" b="0" i="1" dirty="0">
                <a:solidFill>
                  <a:srgbClr val="000066"/>
                </a:solidFill>
              </a:rPr>
              <a:t>  «Медный  всадник»</a:t>
            </a:r>
          </a:p>
        </p:txBody>
      </p:sp>
      <p:pic>
        <p:nvPicPr>
          <p:cNvPr id="106503" name="Picture 7" descr="Картинка 436 из 10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057" y="1412875"/>
            <a:ext cx="5948556" cy="4464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pic>
        <p:nvPicPr>
          <p:cNvPr id="107532" name="Picture 12" descr="Картинка 17 из 4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973326" cy="2232025"/>
          </a:xfrm>
          <a:prstGeom prst="rect">
            <a:avLst/>
          </a:prstGeom>
          <a:noFill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FFFF00"/>
                </a:solidFill>
              </a:rPr>
              <a:t>Санкт-Петербург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3851920" cy="5248275"/>
          </a:xfrm>
        </p:spPr>
        <p:txBody>
          <a:bodyPr/>
          <a:lstStyle/>
          <a:p>
            <a:r>
              <a:rPr lang="ru-RU" sz="2400" b="0" i="1" dirty="0">
                <a:solidFill>
                  <a:srgbClr val="000066"/>
                </a:solidFill>
              </a:rPr>
              <a:t>Нева  оделась  в  каменные  набережные</a:t>
            </a:r>
          </a:p>
          <a:p>
            <a:r>
              <a:rPr lang="ru-RU" sz="2400" b="0" i="1" dirty="0">
                <a:solidFill>
                  <a:srgbClr val="000066"/>
                </a:solidFill>
              </a:rPr>
              <a:t>Появились  каменные  и  чугунные  мосты</a:t>
            </a:r>
          </a:p>
        </p:txBody>
      </p:sp>
      <p:pic>
        <p:nvPicPr>
          <p:cNvPr id="107534" name="Picture 14" descr="Картинка 67 из 4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72816"/>
            <a:ext cx="3054192" cy="201622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861048"/>
            <a:ext cx="55769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547664" y="6488668"/>
            <a:ext cx="547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Вид на </a:t>
            </a:r>
            <a:r>
              <a:rPr lang="ru-RU" b="1" dirty="0">
                <a:latin typeface="Calibri" pitchFamily="34" charset="0"/>
              </a:rPr>
              <a:t>на Неву с моста им. Лейтенанта Шмидта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7525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51520" y="3789040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Arial" charset="0"/>
              </a:rPr>
              <a:t>Каменные мосты Петербурга.</a:t>
            </a:r>
            <a:r>
              <a:rPr lang="vi-VN" sz="2400" b="1" dirty="0">
                <a:cs typeface="Arial" charset="0"/>
              </a:rPr>
              <a:t> </a:t>
            </a:r>
            <a:r>
              <a:rPr lang="vi-VN" sz="2400" dirty="0">
                <a:cs typeface="Arial" charset="0"/>
              </a:rPr>
              <a:t>Ани́чков мост</a:t>
            </a:r>
            <a:r>
              <a:rPr lang="ru-RU" sz="2400" dirty="0">
                <a:cs typeface="Arial" charset="0"/>
              </a:rPr>
              <a:t>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8308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64088" y="249289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Arial" charset="0"/>
              </a:rPr>
              <a:t>Чугунный мост </a:t>
            </a:r>
            <a:r>
              <a:rPr lang="ru-RU" sz="2400" dirty="0">
                <a:cs typeface="Arial" charset="0"/>
              </a:rPr>
              <a:t>Петербурга.</a:t>
            </a:r>
            <a:r>
              <a:rPr lang="vi-VN" sz="2400" b="1" dirty="0">
                <a:cs typeface="Arial" charset="0"/>
              </a:rPr>
              <a:t> </a:t>
            </a:r>
            <a:endParaRPr lang="ru-RU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6266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</a:rPr>
              <a:t>Санкт-Петербург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219200"/>
            <a:ext cx="2952750" cy="5248275"/>
          </a:xfrm>
        </p:spPr>
        <p:txBody>
          <a:bodyPr/>
          <a:lstStyle/>
          <a:p>
            <a:r>
              <a:rPr lang="ru-RU" sz="2400" b="0" i="1">
                <a:solidFill>
                  <a:srgbClr val="000066"/>
                </a:solidFill>
              </a:rPr>
              <a:t>В  середине  </a:t>
            </a:r>
            <a:r>
              <a:rPr lang="en-US" sz="2400" b="0" i="1">
                <a:solidFill>
                  <a:srgbClr val="000066"/>
                </a:solidFill>
              </a:rPr>
              <a:t>XVIII</a:t>
            </a:r>
            <a:r>
              <a:rPr lang="ru-RU" sz="2400" b="0" i="1">
                <a:solidFill>
                  <a:srgbClr val="000066"/>
                </a:solidFill>
              </a:rPr>
              <a:t>  века  на  берегу  Невы  возводится  великолепный  Зимний  дворец</a:t>
            </a:r>
          </a:p>
        </p:txBody>
      </p:sp>
      <p:pic>
        <p:nvPicPr>
          <p:cNvPr id="109576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5715000" cy="3981450"/>
          </a:xfrm>
          <a:prstGeom prst="rect">
            <a:avLst/>
          </a:prstGeom>
          <a:noFill/>
        </p:spPr>
      </p:pic>
      <p:pic>
        <p:nvPicPr>
          <p:cNvPr id="109578" name="Picture 10" descr="Картинка 7 из 164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92600"/>
            <a:ext cx="2881313" cy="2165350"/>
          </a:xfrm>
          <a:prstGeom prst="rect">
            <a:avLst/>
          </a:prstGeom>
          <a:noFill/>
        </p:spPr>
      </p:pic>
      <p:pic>
        <p:nvPicPr>
          <p:cNvPr id="109580" name="Picture 12" descr="image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2828925" cy="2122487"/>
          </a:xfrm>
          <a:prstGeom prst="rect">
            <a:avLst/>
          </a:prstGeom>
          <a:noFill/>
        </p:spPr>
      </p:pic>
      <p:pic>
        <p:nvPicPr>
          <p:cNvPr id="109582" name="Picture 14" descr="Картинка 1 из 1649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581525"/>
            <a:ext cx="2711450" cy="213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43262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35782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Набережная, на которой стоит Зимний дворец, называется </a:t>
            </a:r>
            <a:r>
              <a:rPr lang="ru-RU" sz="2400" b="1" dirty="0"/>
              <a:t>Дворцовой</a:t>
            </a:r>
            <a:r>
              <a:rPr lang="ru-RU" sz="2400" dirty="0"/>
              <a:t>. Это огромное нарядное здание построено архитектором </a:t>
            </a:r>
            <a:r>
              <a:rPr lang="ru-RU" sz="2400" b="1" dirty="0" err="1"/>
              <a:t>Франческо</a:t>
            </a:r>
            <a:r>
              <a:rPr lang="ru-RU" sz="2400" b="1" dirty="0"/>
              <a:t> </a:t>
            </a:r>
            <a:r>
              <a:rPr lang="ru-RU" sz="2400" b="1" dirty="0" err="1"/>
              <a:t>Бартоломео</a:t>
            </a:r>
            <a:r>
              <a:rPr lang="ru-RU" sz="2400" b="1" dirty="0"/>
              <a:t> </a:t>
            </a:r>
            <a:r>
              <a:rPr lang="ru-RU" sz="2400" b="1" dirty="0" smtClean="0"/>
              <a:t>Растрелли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ttp://cs586.vkontakte.ru/u363172/61923339/x_ebbeff35.jpg">
            <a:hlinkClick r:id="rId3" tgtFrame="_blank"/>
          </p:cNvPr>
          <p:cNvPicPr/>
          <p:nvPr/>
        </p:nvPicPr>
        <p:blipFill>
          <a:blip r:embed="rId4" cstate="print"/>
          <a:srcRect b="13897"/>
          <a:stretch>
            <a:fillRect/>
          </a:stretch>
        </p:blipFill>
        <p:spPr bwMode="auto">
          <a:xfrm>
            <a:off x="683568" y="980728"/>
            <a:ext cx="80648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25276515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996.vkontakte.ru/u778984/-14/x_123657c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888390" cy="45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3714744" y="4509120"/>
            <a:ext cx="5429256" cy="207170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1920" y="4869160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Воскресное утро. Осенний пейзаж.</a:t>
            </a:r>
          </a:p>
          <a:p>
            <a:pPr algn="ctr"/>
            <a:r>
              <a:rPr lang="ru-RU" sz="2000" dirty="0"/>
              <a:t>А небо – прозрачно и чисто.</a:t>
            </a:r>
          </a:p>
          <a:p>
            <a:pPr algn="ctr"/>
            <a:r>
              <a:rPr lang="ru-RU" sz="2000" dirty="0"/>
              <a:t>Сегодня мы с другом идем в Эрмитаж!</a:t>
            </a:r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вот перед нами и Зимний дворец!</a:t>
            </a:r>
          </a:p>
          <a:p>
            <a:pPr algn="ctr"/>
            <a:r>
              <a:rPr lang="ru-RU" sz="2000" dirty="0"/>
              <a:t>Огромный зеленый фигурный ларец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9866612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8736" cy="48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691680" y="5949280"/>
            <a:ext cx="586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  <a:cs typeface="Arial" charset="0"/>
              </a:rPr>
              <a:t>Эрмитаж, парадная лестница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14481957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95443" cy="48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75656" y="5949280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Павильонный зал Эрмитаже.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19088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4642776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Файл:Cath2russ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0"/>
            <a:ext cx="4111625" cy="54451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5876925"/>
            <a:ext cx="165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95738" y="5805488"/>
            <a:ext cx="165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34050"/>
            <a:ext cx="9144000" cy="762000"/>
          </a:xfrm>
          <a:effectLst>
            <a:outerShdw dist="71842" dir="18900000" algn="ctr" rotWithShape="0">
              <a:srgbClr val="006666">
                <a:alpha val="50000"/>
              </a:srgbClr>
            </a:outerShdw>
          </a:effectLst>
        </p:spPr>
        <p:txBody>
          <a:bodyPr/>
          <a:lstStyle/>
          <a:p>
            <a:r>
              <a:rPr lang="ru-RU" sz="8000" dirty="0">
                <a:solidFill>
                  <a:srgbClr val="FFFF66"/>
                </a:solidFill>
                <a:latin typeface="Monotype Corsiva" pitchFamily="66" charset="0"/>
              </a:rPr>
              <a:t>Екатерина  Великая</a:t>
            </a:r>
            <a:endParaRPr lang="en-US" sz="8000" dirty="0">
              <a:solidFill>
                <a:srgbClr val="FFFF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028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spb-guide.ru/img/8037/3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929190" cy="3643314"/>
          </a:xfrm>
          <a:prstGeom prst="rect">
            <a:avLst/>
          </a:prstGeom>
          <a:noFill/>
        </p:spPr>
      </p:pic>
      <p:pic>
        <p:nvPicPr>
          <p:cNvPr id="7" name="Рисунок 6" descr="http://img-fotki.yandex.ru/get/3313/fchstudents.d4/0_21290_183f9b0e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ool.excurspb.ru/images/stories/inter/hermitage/hermitage19.jpg">
            <a:hlinkClick r:id="rId5" tgtFrame="_blank"/>
          </p:cNvPr>
          <p:cNvPicPr/>
          <p:nvPr/>
        </p:nvPicPr>
        <p:blipFill>
          <a:blip r:embed="rId6" cstate="print"/>
          <a:srcRect b="9155"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worlds.ru/photo/russia_300120101944_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6434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58" y="2714620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</a:t>
            </a:r>
            <a:r>
              <a:rPr lang="ru-RU" sz="2400" dirty="0" smtClean="0"/>
              <a:t>Эрмитаже </a:t>
            </a:r>
            <a:r>
              <a:rPr lang="ru-RU" sz="2400" dirty="0"/>
              <a:t>хранится огромное количество экспонатов: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глубокой древности до наших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15952220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61617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02449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ГРАФИЧЕСКИЙ ДИКТАНТ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1700" b="1" i="1" dirty="0">
                <a:solidFill>
                  <a:srgbClr val="FF0000"/>
                </a:solidFill>
              </a:rPr>
              <a:t>Если высказывание верное, </a:t>
            </a:r>
            <a:r>
              <a:rPr lang="ru-RU" sz="1700" b="1" i="1" dirty="0" smtClean="0">
                <a:solidFill>
                  <a:srgbClr val="FF0000"/>
                </a:solidFill>
              </a:rPr>
              <a:t>то ставьте «+», если </a:t>
            </a:r>
            <a:r>
              <a:rPr lang="ru-RU" sz="1700" b="1" i="1" dirty="0">
                <a:solidFill>
                  <a:srgbClr val="FF0000"/>
                </a:solidFill>
              </a:rPr>
              <a:t>неверное, то </a:t>
            </a:r>
            <a:r>
              <a:rPr lang="ru-RU" sz="1700" b="1" i="1" dirty="0" smtClean="0">
                <a:solidFill>
                  <a:srgbClr val="FF0000"/>
                </a:solidFill>
              </a:rPr>
              <a:t>«–».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1. М. В. Ломоносов родился в 1711 году в Москве.</a:t>
            </a:r>
          </a:p>
          <a:p>
            <a:r>
              <a:rPr lang="ru-RU" sz="2600" dirty="0"/>
              <a:t>2. Отец М. Ломоносова был рыбаком.</a:t>
            </a:r>
          </a:p>
          <a:p>
            <a:r>
              <a:rPr lang="ru-RU" sz="2600" dirty="0"/>
              <a:t>3. В 11–12 лет он стал учить грамоту.</a:t>
            </a:r>
          </a:p>
          <a:p>
            <a:r>
              <a:rPr lang="ru-RU" sz="2600" dirty="0"/>
              <a:t>4. Его первым учителем был дьячок местной церкви.</a:t>
            </a:r>
          </a:p>
          <a:p>
            <a:r>
              <a:rPr lang="ru-RU" sz="2600" dirty="0"/>
              <a:t>5. М. Ломоносов в 15 лет решил отправиться в Москву.</a:t>
            </a:r>
          </a:p>
          <a:p>
            <a:r>
              <a:rPr lang="ru-RU" sz="2600" dirty="0"/>
              <a:t>6. В это время английский язык был международным языком науки.</a:t>
            </a:r>
          </a:p>
          <a:p>
            <a:r>
              <a:rPr lang="ru-RU" sz="2600" dirty="0"/>
              <a:t>7. За отличную учебу Ломоносов был отправлен в Петербург, а потом в Англию.</a:t>
            </a:r>
          </a:p>
          <a:p>
            <a:r>
              <a:rPr lang="ru-RU" sz="2600" dirty="0"/>
              <a:t>8. По возвращении на родину М. Ломоносов начал работать в Петербургской академии наук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ПРОВЕРИМ: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564904"/>
            <a:ext cx="82868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–  +  +  +  –  –  –  +</a:t>
            </a:r>
          </a:p>
        </p:txBody>
      </p:sp>
      <p:pic>
        <p:nvPicPr>
          <p:cNvPr id="39938" name="Picture 2" descr="http://img3.proshkolu.ru/content/media/pic/std/1000000/473000/472972-6160a13d14c11c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84923"/>
            <a:ext cx="2017305" cy="2859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71612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Добрый день, дорогие друзья!</a:t>
            </a:r>
          </a:p>
          <a:p>
            <a:pPr algn="ctr"/>
            <a:r>
              <a:rPr lang="ru-RU" sz="3600" dirty="0"/>
              <a:t>Новой встрече очень рада я!</a:t>
            </a:r>
          </a:p>
          <a:p>
            <a:pPr algn="ctr"/>
            <a:r>
              <a:rPr lang="ru-RU" sz="3600" dirty="0"/>
              <a:t>Сегодня нас ждет  сама </a:t>
            </a:r>
          </a:p>
          <a:p>
            <a:pPr algn="ctr"/>
            <a:r>
              <a:rPr lang="ru-RU" sz="3600" dirty="0"/>
              <a:t>Царица Екатерина Великая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 descr="http://img0.liveinternet.ru/images/attach/c/2/72/226/72226797_1300460186_2010_1_l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0720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563562"/>
          </a:xfrm>
        </p:spPr>
        <p:txBody>
          <a:bodyPr/>
          <a:lstStyle/>
          <a:p>
            <a:r>
              <a:rPr lang="ru-RU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Историческая  справка</a:t>
            </a:r>
            <a:endParaRPr lang="en-US" b="1" i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8152" name="Group 88"/>
          <p:cNvGrpSpPr>
            <a:grpSpLocks/>
          </p:cNvGrpSpPr>
          <p:nvPr/>
        </p:nvGrpSpPr>
        <p:grpSpPr bwMode="auto">
          <a:xfrm>
            <a:off x="1447800" y="1820863"/>
            <a:ext cx="4737100" cy="508000"/>
            <a:chOff x="912" y="1147"/>
            <a:chExt cx="2984" cy="320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112" y="114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В  1721  году  умирает  Петр  </a:t>
              </a:r>
              <a:r>
                <a:rPr lang="en-US" b="1">
                  <a:solidFill>
                    <a:schemeClr val="tx2"/>
                  </a:solidFill>
                </a:rPr>
                <a:t>I</a:t>
              </a:r>
            </a:p>
          </p:txBody>
        </p:sp>
        <p:grpSp>
          <p:nvGrpSpPr>
            <p:cNvPr id="88117" name="Group 53"/>
            <p:cNvGrpSpPr>
              <a:grpSpLocks/>
            </p:cNvGrpSpPr>
            <p:nvPr/>
          </p:nvGrpSpPr>
          <p:grpSpPr bwMode="auto">
            <a:xfrm>
              <a:off x="912" y="1203"/>
              <a:ext cx="240" cy="240"/>
              <a:chOff x="2078" y="1680"/>
              <a:chExt cx="1615" cy="1615"/>
            </a:xfrm>
          </p:grpSpPr>
          <p:sp>
            <p:nvSpPr>
              <p:cNvPr id="88118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9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0" name="Oval 5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21" name="Oval 5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22" name="Oval 5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23" name="Oval 5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153" name="Group 89"/>
          <p:cNvGrpSpPr>
            <a:grpSpLocks/>
          </p:cNvGrpSpPr>
          <p:nvPr/>
        </p:nvGrpSpPr>
        <p:grpSpPr bwMode="auto">
          <a:xfrm>
            <a:off x="1981200" y="2590800"/>
            <a:ext cx="4895850" cy="508000"/>
            <a:chOff x="1248" y="1632"/>
            <a:chExt cx="3084" cy="320"/>
          </a:xfrm>
        </p:grpSpPr>
        <p:sp>
          <p:nvSpPr>
            <p:cNvPr id="88115" name="AutoShape 51"/>
            <p:cNvSpPr>
              <a:spLocks noChangeArrowheads="1"/>
            </p:cNvSpPr>
            <p:nvPr/>
          </p:nvSpPr>
          <p:spPr bwMode="gray">
            <a:xfrm>
              <a:off x="1440" y="1632"/>
              <a:ext cx="2892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В  течение  41  года  в  Российской </a:t>
              </a:r>
            </a:p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Империи сменяются  6  императоров</a:t>
              </a:r>
              <a:endParaRPr lang="en-US" b="1">
                <a:solidFill>
                  <a:schemeClr val="tx2"/>
                </a:solidFill>
              </a:endParaRPr>
            </a:p>
          </p:txBody>
        </p:sp>
        <p:grpSp>
          <p:nvGrpSpPr>
            <p:cNvPr id="88124" name="Group 60"/>
            <p:cNvGrpSpPr>
              <a:grpSpLocks/>
            </p:cNvGrpSpPr>
            <p:nvPr/>
          </p:nvGrpSpPr>
          <p:grpSpPr bwMode="auto">
            <a:xfrm>
              <a:off x="1248" y="1699"/>
              <a:ext cx="240" cy="240"/>
              <a:chOff x="2078" y="1680"/>
              <a:chExt cx="1615" cy="1615"/>
            </a:xfrm>
          </p:grpSpPr>
          <p:sp>
            <p:nvSpPr>
              <p:cNvPr id="88125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6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7" name="Oval 6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28" name="Oval 6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29" name="Oval 6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30" name="Oval 6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154" name="Group 90"/>
          <p:cNvGrpSpPr>
            <a:grpSpLocks/>
          </p:cNvGrpSpPr>
          <p:nvPr/>
        </p:nvGrpSpPr>
        <p:grpSpPr bwMode="auto">
          <a:xfrm>
            <a:off x="2133600" y="3459163"/>
            <a:ext cx="5462588" cy="508000"/>
            <a:chOff x="1344" y="2179"/>
            <a:chExt cx="3441" cy="320"/>
          </a:xfrm>
        </p:grpSpPr>
        <p:sp>
          <p:nvSpPr>
            <p:cNvPr id="88114" name="AutoShape 50"/>
            <p:cNvSpPr>
              <a:spLocks noChangeArrowheads="1"/>
            </p:cNvSpPr>
            <p:nvPr/>
          </p:nvSpPr>
          <p:spPr bwMode="gray">
            <a:xfrm>
              <a:off x="1536" y="2179"/>
              <a:ext cx="3249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В  1762  году  на  престол  восходит</a:t>
              </a:r>
            </a:p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немецкая  принцесса,  жена  Петра  </a:t>
              </a:r>
              <a:r>
                <a:rPr lang="en-US" b="1">
                  <a:solidFill>
                    <a:schemeClr val="tx2"/>
                  </a:solidFill>
                </a:rPr>
                <a:t>III</a:t>
              </a:r>
            </a:p>
          </p:txBody>
        </p:sp>
        <p:grpSp>
          <p:nvGrpSpPr>
            <p:cNvPr id="88131" name="Group 67"/>
            <p:cNvGrpSpPr>
              <a:grpSpLocks/>
            </p:cNvGrpSpPr>
            <p:nvPr/>
          </p:nvGrpSpPr>
          <p:grpSpPr bwMode="auto">
            <a:xfrm>
              <a:off x="1344" y="2227"/>
              <a:ext cx="240" cy="240"/>
              <a:chOff x="2078" y="1680"/>
              <a:chExt cx="1615" cy="1615"/>
            </a:xfrm>
          </p:grpSpPr>
          <p:sp>
            <p:nvSpPr>
              <p:cNvPr id="88132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3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4" name="Oval 7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35" name="Oval 7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36" name="Oval 7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37" name="Oval 7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155" name="Group 91"/>
          <p:cNvGrpSpPr>
            <a:grpSpLocks/>
          </p:cNvGrpSpPr>
          <p:nvPr/>
        </p:nvGrpSpPr>
        <p:grpSpPr bwMode="auto">
          <a:xfrm>
            <a:off x="1981200" y="4271963"/>
            <a:ext cx="6262688" cy="508000"/>
            <a:chOff x="1248" y="2691"/>
            <a:chExt cx="3945" cy="320"/>
          </a:xfrm>
        </p:grpSpPr>
        <p:sp>
          <p:nvSpPr>
            <p:cNvPr id="88113" name="AutoShape 49"/>
            <p:cNvSpPr>
              <a:spLocks noChangeArrowheads="1"/>
            </p:cNvSpPr>
            <p:nvPr/>
          </p:nvSpPr>
          <p:spPr bwMode="gray">
            <a:xfrm>
              <a:off x="1460" y="2691"/>
              <a:ext cx="3733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Она  продолжает  реформы  Петра  Великого</a:t>
              </a:r>
              <a:endParaRPr lang="en-US" b="1">
                <a:solidFill>
                  <a:schemeClr val="tx2"/>
                </a:solidFill>
              </a:endParaRPr>
            </a:p>
          </p:txBody>
        </p:sp>
        <p:grpSp>
          <p:nvGrpSpPr>
            <p:cNvPr id="88138" name="Group 74"/>
            <p:cNvGrpSpPr>
              <a:grpSpLocks/>
            </p:cNvGrpSpPr>
            <p:nvPr/>
          </p:nvGrpSpPr>
          <p:grpSpPr bwMode="auto">
            <a:xfrm>
              <a:off x="1248" y="2755"/>
              <a:ext cx="240" cy="240"/>
              <a:chOff x="2078" y="1680"/>
              <a:chExt cx="1615" cy="1615"/>
            </a:xfrm>
          </p:grpSpPr>
          <p:sp>
            <p:nvSpPr>
              <p:cNvPr id="88139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0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1" name="Oval 7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42" name="Oval 7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43" name="Oval 7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44" name="Oval 8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156" name="Group 92"/>
          <p:cNvGrpSpPr>
            <a:grpSpLocks/>
          </p:cNvGrpSpPr>
          <p:nvPr/>
        </p:nvGrpSpPr>
        <p:grpSpPr bwMode="auto">
          <a:xfrm>
            <a:off x="1524000" y="5099050"/>
            <a:ext cx="7440613" cy="508000"/>
            <a:chOff x="960" y="3212"/>
            <a:chExt cx="4687" cy="320"/>
          </a:xfrm>
        </p:grpSpPr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148" y="3212"/>
              <a:ext cx="4499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Время  её  правления (34  года)  называют  Золотым  веком</a:t>
              </a:r>
            </a:p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России  или  Эпохой  Просвещения</a:t>
              </a:r>
              <a:endParaRPr lang="en-US" b="1">
                <a:solidFill>
                  <a:schemeClr val="tx2"/>
                </a:solidFill>
              </a:endParaRPr>
            </a:p>
          </p:txBody>
        </p:sp>
        <p:grpSp>
          <p:nvGrpSpPr>
            <p:cNvPr id="88145" name="Group 81"/>
            <p:cNvGrpSpPr>
              <a:grpSpLocks/>
            </p:cNvGrpSpPr>
            <p:nvPr/>
          </p:nvGrpSpPr>
          <p:grpSpPr bwMode="auto">
            <a:xfrm>
              <a:off x="960" y="3243"/>
              <a:ext cx="224" cy="240"/>
              <a:chOff x="2078" y="1680"/>
              <a:chExt cx="1615" cy="1615"/>
            </a:xfrm>
          </p:grpSpPr>
          <p:sp>
            <p:nvSpPr>
              <p:cNvPr id="88146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7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8" name="Oval 8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49" name="Oval 8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50" name="Oval 8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8151" name="Oval 8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995936" y="1772816"/>
            <a:ext cx="486288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в 14 лет Екатерина II переехала в Россию, здесь царствовала Елизавета Петровна. Острый и живой ум, красота немецкой принцессы обратили на себя внимание императрицы.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262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95536" y="5373216"/>
            <a:ext cx="321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Великая княгиня Екатерина Алексеевна - будущая императрица Екатерина II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0032" y="980728"/>
            <a:ext cx="4283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Блистая при русском дворе красотою и умом, Екатерина весь свой досуг употребляла на самообразование. Она много читала. Едва ли в целой России была женщина образованнее нее. Русский язык Екатерина выучила так, что знала множество поговорок и писала на нем сочинения. </a:t>
            </a:r>
          </a:p>
          <a:p>
            <a:endParaRPr lang="ru-RU" sz="2400" dirty="0"/>
          </a:p>
        </p:txBody>
      </p:sp>
      <p:pic>
        <p:nvPicPr>
          <p:cNvPr id="7" name="Рисунок 6" descr="http://img.liveinternet.ru/images/attach/2/13801/13801259_Kater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29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501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После смерти супруга Петра III в 1762 году Екатерина стала императрицей.</a:t>
            </a:r>
          </a:p>
        </p:txBody>
      </p:sp>
      <p:pic>
        <p:nvPicPr>
          <p:cNvPr id="3" name="Рисунок 2" descr="http://imganaliz.hurriyet.com.tr/LiveImages/YeniFotoAnaliz/604/D%c3%bcnyan%c4%b1n%20en%20tuhaf%20h%c3%bck%c3%bcmet%20s%c4%b1rlar%c4%b1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874884" cy="53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0gl">
  <a:themeElements>
    <a:clrScheme name="cdb2004c020gl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db2004c020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20g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cdb2004c020gl</Template>
  <TotalTime>304</TotalTime>
  <Words>581</Words>
  <Application>Microsoft Office PowerPoint</Application>
  <PresentationFormat>Экран (4:3)</PresentationFormat>
  <Paragraphs>92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cdb2004c020gl</vt:lpstr>
      <vt:lpstr>Тема:</vt:lpstr>
      <vt:lpstr>Екатерина  Великая</vt:lpstr>
      <vt:lpstr>Презентация PowerPoint</vt:lpstr>
      <vt:lpstr>Презентация PowerPoint</vt:lpstr>
      <vt:lpstr>Презентация PowerPoint</vt:lpstr>
      <vt:lpstr>Историческая 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 правления:</vt:lpstr>
      <vt:lpstr>Санкт-Петербург</vt:lpstr>
      <vt:lpstr>Санкт-Петербург</vt:lpstr>
      <vt:lpstr>Презентация PowerPoint</vt:lpstr>
      <vt:lpstr>Санкт-Петербург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 Великая</dc:title>
  <dc:creator>Наталья</dc:creator>
  <cp:lastModifiedBy>Пользователь</cp:lastModifiedBy>
  <cp:revision>54</cp:revision>
  <dcterms:created xsi:type="dcterms:W3CDTF">2010-03-24T14:34:04Z</dcterms:created>
  <dcterms:modified xsi:type="dcterms:W3CDTF">2020-04-20T05:25:16Z</dcterms:modified>
</cp:coreProperties>
</file>