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70" r:id="rId7"/>
    <p:sldId id="271" r:id="rId8"/>
    <p:sldId id="273" r:id="rId9"/>
    <p:sldId id="265" r:id="rId10"/>
    <p:sldId id="272" r:id="rId11"/>
    <p:sldId id="274" r:id="rId12"/>
    <p:sldId id="263" r:id="rId13"/>
    <p:sldId id="278" r:id="rId14"/>
    <p:sldId id="279" r:id="rId15"/>
    <p:sldId id="275" r:id="rId16"/>
    <p:sldId id="276" r:id="rId17"/>
    <p:sldId id="277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56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8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68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23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0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5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31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1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66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E183-92BF-4184-BE48-33BCC76E5B8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2B88-FF75-443D-B081-6EE2A8A3C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99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9"/>
            <a:ext cx="8134672" cy="22596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ходе реализации проекта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«500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+» в МБОУ СОШ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с.Кунгуртуг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altLang="ru-RU" b="1" dirty="0" err="1" smtClean="0">
                <a:solidFill>
                  <a:srgbClr val="002060"/>
                </a:solidFill>
              </a:rPr>
              <a:t>М.А.Балган</a:t>
            </a:r>
            <a:r>
              <a:rPr lang="ru-RU" altLang="ru-RU" b="1" dirty="0" smtClean="0">
                <a:solidFill>
                  <a:srgbClr val="002060"/>
                </a:solidFill>
              </a:rPr>
              <a:t>,</a:t>
            </a:r>
          </a:p>
          <a:p>
            <a:pPr algn="r"/>
            <a:r>
              <a:rPr lang="ru-RU" b="1" dirty="0" err="1">
                <a:solidFill>
                  <a:srgbClr val="002060"/>
                </a:solidFill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</a:rPr>
              <a:t>ам.директора</a:t>
            </a:r>
            <a:r>
              <a:rPr lang="ru-RU" b="1" dirty="0" smtClean="0">
                <a:solidFill>
                  <a:srgbClr val="002060"/>
                </a:solidFill>
              </a:rPr>
              <a:t> по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УВР МБОУ СОШ </a:t>
            </a:r>
            <a:r>
              <a:rPr lang="ru-RU" b="1" dirty="0" err="1" smtClean="0">
                <a:solidFill>
                  <a:srgbClr val="002060"/>
                </a:solidFill>
              </a:rPr>
              <a:t>с.Кунгуртуг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3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пути предупреждения </a:t>
            </a:r>
          </a:p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педагогической запущенности школьника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совершенствование всей работы школы по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обучению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воспитанию школьников;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преемственности в деятельности дошкольных учреждений и школы, учителей начальных классов и педагогов средней и старшей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ступеней;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  учителей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работающих в данном классе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глубокое изучение личности школьника, условий его семейного воспитания;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каждого школьника в различные виды познавательной, трудовой, общественной, спортивной, художественной деятельности;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школы, семьи, внешкольных учреждений, общественности в воспитательной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работе  с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 и подростками.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162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подход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слабоуспевающим школьникам: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sz="2000" b="1" i="1" dirty="0" smtClean="0">
                <a:latin typeface="Times New Roman" pitchFamily="18" charset="0"/>
              </a:rPr>
              <a:t>Обеспечить </a:t>
            </a:r>
            <a:r>
              <a:rPr lang="ru-RU" sz="2000" b="1" i="1" dirty="0">
                <a:latin typeface="Times New Roman" pitchFamily="18" charset="0"/>
              </a:rPr>
              <a:t>помощь  учителя  при выполнении школьниками интеллектуальных заданий; 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>
                <a:latin typeface="Times New Roman" pitchFamily="18" charset="0"/>
              </a:rPr>
              <a:t>2. </a:t>
            </a:r>
            <a:r>
              <a:rPr lang="ru-RU" sz="2000" b="1" i="1" dirty="0" smtClean="0">
                <a:latin typeface="Times New Roman" pitchFamily="18" charset="0"/>
              </a:rPr>
              <a:t> Предлагать </a:t>
            </a:r>
            <a:r>
              <a:rPr lang="ru-RU" sz="2000" b="1" i="1" dirty="0">
                <a:latin typeface="Times New Roman" pitchFamily="18" charset="0"/>
              </a:rPr>
              <a:t>посильные задания для самостоятельного выполнения;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>
                <a:latin typeface="Times New Roman" pitchFamily="18" charset="0"/>
              </a:rPr>
              <a:t>3. </a:t>
            </a:r>
            <a:r>
              <a:rPr lang="ru-RU" sz="2000" b="1" i="1" dirty="0" smtClean="0">
                <a:latin typeface="Times New Roman" pitchFamily="18" charset="0"/>
              </a:rPr>
              <a:t>Обязательно </a:t>
            </a:r>
            <a:r>
              <a:rPr lang="ru-RU" sz="2000" b="1" i="1" dirty="0">
                <a:latin typeface="Times New Roman" pitchFamily="18" charset="0"/>
              </a:rPr>
              <a:t>поощрять правильное выполнение заданий;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>
                <a:latin typeface="Times New Roman" pitchFamily="18" charset="0"/>
              </a:rPr>
              <a:t>4. </a:t>
            </a:r>
            <a:r>
              <a:rPr lang="ru-RU" sz="2000" b="1" i="1" dirty="0" smtClean="0">
                <a:latin typeface="Times New Roman" pitchFamily="18" charset="0"/>
              </a:rPr>
              <a:t>Обеспечить </a:t>
            </a:r>
            <a:r>
              <a:rPr lang="ru-RU" sz="2000" b="1" i="1" dirty="0">
                <a:latin typeface="Times New Roman" pitchFamily="18" charset="0"/>
              </a:rPr>
              <a:t>индивидуальный и дифференцированный подходы в обучении;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>
                <a:latin typeface="Times New Roman" pitchFamily="18" charset="0"/>
              </a:rPr>
              <a:t>5. </a:t>
            </a:r>
            <a:r>
              <a:rPr lang="ru-RU" sz="2000" b="1" i="1" dirty="0" smtClean="0">
                <a:latin typeface="Times New Roman" pitchFamily="18" charset="0"/>
              </a:rPr>
              <a:t>Устранять </a:t>
            </a:r>
            <a:r>
              <a:rPr lang="ru-RU" sz="2000" b="1" i="1" dirty="0">
                <a:latin typeface="Times New Roman" pitchFamily="18" charset="0"/>
              </a:rPr>
              <a:t>пробелы в знаниях</a:t>
            </a:r>
            <a:r>
              <a:rPr lang="ru-RU" sz="2000" b="1" i="1" dirty="0" smtClean="0">
                <a:latin typeface="Times New Roman" pitchFamily="18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ru-RU" sz="2000" b="1" i="1" dirty="0">
                <a:latin typeface="Times New Roman" pitchFamily="18" charset="0"/>
              </a:rPr>
              <a:t>6. </a:t>
            </a:r>
            <a:r>
              <a:rPr lang="ru-RU" sz="2000" b="1" i="1" dirty="0" smtClean="0">
                <a:latin typeface="Times New Roman" pitchFamily="18" charset="0"/>
              </a:rPr>
              <a:t>Во </a:t>
            </a:r>
            <a:r>
              <a:rPr lang="ru-RU" sz="2000" b="1" i="1" dirty="0">
                <a:latin typeface="Times New Roman" pitchFamily="18" charset="0"/>
              </a:rPr>
              <a:t>время опроса не торопить с ответом, дать возможность его обдумать, ознакомиться с наглядными пособиями;</a:t>
            </a:r>
          </a:p>
          <a:p>
            <a:pPr>
              <a:buFont typeface="Arial" charset="0"/>
              <a:buNone/>
            </a:pPr>
            <a:r>
              <a:rPr lang="ru-RU" sz="2000" b="1" i="1" dirty="0">
                <a:latin typeface="Times New Roman" pitchFamily="18" charset="0"/>
              </a:rPr>
              <a:t>7. </a:t>
            </a:r>
            <a:r>
              <a:rPr lang="ru-RU" sz="2000" b="1" i="1" dirty="0" smtClean="0">
                <a:latin typeface="Times New Roman" pitchFamily="18" charset="0"/>
              </a:rPr>
              <a:t>При </a:t>
            </a:r>
            <a:r>
              <a:rPr lang="ru-RU" sz="2000" b="1" i="1" dirty="0">
                <a:latin typeface="Times New Roman" pitchFamily="18" charset="0"/>
              </a:rPr>
              <a:t>объяснении нового материала учитывать характер познавательной деятельности учеников, темп их усвоения, более широко использовать наглядные средства обучения;</a:t>
            </a:r>
          </a:p>
          <a:p>
            <a:pPr>
              <a:buFont typeface="Arial" charset="0"/>
              <a:buNone/>
            </a:pPr>
            <a:r>
              <a:rPr lang="ru-RU" sz="2000" b="1" i="1" dirty="0">
                <a:latin typeface="Times New Roman" pitchFamily="18" charset="0"/>
              </a:rPr>
              <a:t>8. </a:t>
            </a:r>
            <a:r>
              <a:rPr lang="ru-RU" sz="2000" b="1" i="1" dirty="0" smtClean="0">
                <a:latin typeface="Times New Roman" pitchFamily="18" charset="0"/>
              </a:rPr>
              <a:t>Чаще </a:t>
            </a:r>
            <a:r>
              <a:rPr lang="ru-RU" sz="2000" b="1" i="1" dirty="0">
                <a:latin typeface="Times New Roman" pitchFamily="18" charset="0"/>
              </a:rPr>
              <a:t>обращаться к ним с вопросами вовлекать в </a:t>
            </a:r>
            <a:r>
              <a:rPr lang="ru-RU" sz="2000" b="1" i="1" dirty="0" smtClean="0">
                <a:latin typeface="Times New Roman" pitchFamily="18" charset="0"/>
              </a:rPr>
              <a:t>обсуждения.</a:t>
            </a:r>
            <a:endParaRPr lang="ru-RU" sz="2000" b="1" i="1" dirty="0">
              <a:latin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9501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0129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преодолению школьной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1913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424936" cy="35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87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еделя математики\поло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8" y="941342"/>
            <a:ext cx="318903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неделя математики\положени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8009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неделя математики\положение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3482"/>
            <a:ext cx="2957470" cy="418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16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еделя математики\IMG_20210412_143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неделя математики\IMG_20210414_092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08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неделя математики\IMG_20210414_163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559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неделя математики\IMG_20210412_143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161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32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по преодолению языкового барьера: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Проведена 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школе недел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русского языка;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 день русского языка в школе: «Каждая среда – день русского языка в МБОУ СОШ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с.Кунгуртуг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408567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еделя русского языка\разработка положение\IMG_20210426_163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380" y="476671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неделя русского языка\разработка положение\IMG_20210426_163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624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еделя русского языка\разработка положение\IMG_20210428_17301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5" y="1108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неделя русского языка\разработка положение\IMG_20210428_17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60" y="321297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неделя русского языка\разработка положение\IMG_20210429_112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56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неделя русского языка\разработка положение\IMG_20210429_111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48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школа\Desktop\приказ 500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872" y="0"/>
            <a:ext cx="4850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0770039"/>
              </p:ext>
            </p:extLst>
          </p:nvPr>
        </p:nvGraphicFramePr>
        <p:xfrm>
          <a:off x="395536" y="1083254"/>
          <a:ext cx="8208912" cy="534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4680520"/>
              </a:tblGrid>
              <a:tr h="43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имя, отчество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Должность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Балган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Марьяна Антоновна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Зам.диретора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УВР МБОУ СОШ </a:t>
                      </a:r>
                      <a:r>
                        <a:rPr lang="ru-RU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с.Кунгуртуг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Кунчун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Нелии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Белек-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ооловна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Методист МБОУ СОШ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с.Кунгуртуг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Хурлук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Елена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Каадыр-ооловна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Зам.по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НМР МБОУ СОШ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с.Кунгуртуг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Идам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Онермаа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Сергеевна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Завуч начальной школы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Сармыгыр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Аэлита Алексеевна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Руководитель МО начальных классов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0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Сенди-Хуурак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Азияна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Бяясовна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Хумбун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Серенмаа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Ивановна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Руководитель МО русского языка и литературы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Руководитель МО математиков,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физики и информатики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0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Дыгый-оол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Уранмаа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Александровна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Доржу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Дарыймаа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Дадар-ооловна</a:t>
                      </a:r>
                      <a:endParaRPr lang="ru-RU" sz="16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Чыпсын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Ольга </a:t>
                      </a:r>
                      <a:r>
                        <a:rPr lang="ru-RU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Шойдановна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Рук.МО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родного языка и литературы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Зам.по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ВР МБОУ СОШ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с.Кунгуртуг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Рук.МО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учителей естественных наук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Манчын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Анжелика Ивановна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Социальный педагог МБОУ СОШ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с.Кунгуртуг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24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по рисковому профилю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повышению уровня оснащения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матераильно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-технической базы;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преодолению школьной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с целью оказания помощи в освоении содержания образования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преодолению языкового барьера детей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9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повышению уровня оснащения материально-технической базы школы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Задачи: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высокоскоростного интернета в школе;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дополнительного здания.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были сделаны следующие работы: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Начата подготовительные работы по приобретению строительных материалов для строительства дополнительного здания;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2 письма-обращения на имя председателя администрации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Тере-Хольского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министра о информатизации и связи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письм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3064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письм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20757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98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Строительство дополнительного здания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20210519_085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\Desktop\20210519_085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42900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12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Задачи по преодолению школьной </a:t>
            </a:r>
            <a:r>
              <a:rPr lang="ru-RU" dirty="0" err="1" smtClean="0">
                <a:solidFill>
                  <a:schemeClr val="tx2"/>
                </a:solidFill>
              </a:rPr>
              <a:t>неуспешности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выявить основные причины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неуспешности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школьников;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пути, формы и способы решения проблемы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неуспешности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в обучении на различных этапах учебной деятельности.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67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обучающимся в освоении содержания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дополнительных занятий  для обучающихся;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государственной итоговой аттестации;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учащихся во внеурочную деятельность и кружки;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учащихся через различные мероприятия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54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450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«О ходе реализации проекта «500+» в МБОУ СОШ с.Кунгуртуг»</vt:lpstr>
      <vt:lpstr>Слайд 2</vt:lpstr>
      <vt:lpstr> Состав рабочей группы  </vt:lpstr>
      <vt:lpstr>Основные направления деятельности по рисковому профилю </vt:lpstr>
      <vt:lpstr>Работа по повышению уровня оснащения материально-технической базы школы  </vt:lpstr>
      <vt:lpstr>Слайд 6</vt:lpstr>
      <vt:lpstr>Строительство дополнительного здания</vt:lpstr>
      <vt:lpstr>Задачи по преодолению школьной неуспешности:</vt:lpstr>
      <vt:lpstr>Оказание помощи обучающимся в освоении содержания образования  </vt:lpstr>
      <vt:lpstr>Слайд 10</vt:lpstr>
      <vt:lpstr>Психолого-педагогический подход  к слабоуспевающим школьникам: </vt:lpstr>
      <vt:lpstr>Работа по преодолению школьной неуспешности  </vt:lpstr>
      <vt:lpstr>Слайд 13</vt:lpstr>
      <vt:lpstr>Слайд 14</vt:lpstr>
      <vt:lpstr>Работа по преодолению языкового барьера: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научно-методического сопровождения Проекта «500+»</dc:title>
  <dc:creator>Пользователь</dc:creator>
  <cp:lastModifiedBy>Школа</cp:lastModifiedBy>
  <cp:revision>28</cp:revision>
  <cp:lastPrinted>2021-05-19T02:21:48Z</cp:lastPrinted>
  <dcterms:created xsi:type="dcterms:W3CDTF">2021-03-09T11:05:47Z</dcterms:created>
  <dcterms:modified xsi:type="dcterms:W3CDTF">2021-06-23T03:40:54Z</dcterms:modified>
</cp:coreProperties>
</file>